
<file path=[Content_Types].xml><?xml version="1.0" encoding="utf-8"?>
<Types xmlns="http://schemas.openxmlformats.org/package/2006/content-types">
  <Default Extension="bin" ContentType="application/vnd.openxmlformats-officedocument.oleObject"/>
  <Default Extension="gif" ContentType="image/gif"/>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5.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6.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 id="2147483666" r:id="rId5"/>
  </p:sldMasterIdLst>
  <p:notesMasterIdLst>
    <p:notesMasterId r:id="rId30"/>
  </p:notesMasterIdLst>
  <p:handoutMasterIdLst>
    <p:handoutMasterId r:id="rId31"/>
  </p:handoutMasterIdLst>
  <p:sldIdLst>
    <p:sldId id="256" r:id="rId6"/>
    <p:sldId id="288" r:id="rId7"/>
    <p:sldId id="271" r:id="rId8"/>
    <p:sldId id="283" r:id="rId9"/>
    <p:sldId id="289" r:id="rId10"/>
    <p:sldId id="265" r:id="rId11"/>
    <p:sldId id="263" r:id="rId12"/>
    <p:sldId id="290" r:id="rId13"/>
    <p:sldId id="264" r:id="rId14"/>
    <p:sldId id="270" r:id="rId15"/>
    <p:sldId id="298" r:id="rId16"/>
    <p:sldId id="267" r:id="rId17"/>
    <p:sldId id="296" r:id="rId18"/>
    <p:sldId id="301" r:id="rId19"/>
    <p:sldId id="299" r:id="rId20"/>
    <p:sldId id="300" r:id="rId21"/>
    <p:sldId id="295" r:id="rId22"/>
    <p:sldId id="293" r:id="rId23"/>
    <p:sldId id="261" r:id="rId24"/>
    <p:sldId id="269" r:id="rId25"/>
    <p:sldId id="292" r:id="rId26"/>
    <p:sldId id="262" r:id="rId27"/>
    <p:sldId id="303" r:id="rId28"/>
    <p:sldId id="304" r:id="rId29"/>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Autore" initials="A" lastIdx="7"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D24726"/>
    <a:srgbClr val="FFFFFF"/>
    <a:srgbClr val="DD462F"/>
    <a:srgbClr val="F8CFB6"/>
    <a:srgbClr val="404040"/>
    <a:srgbClr val="FF9B45"/>
    <a:srgbClr val="F8CAB6"/>
    <a:srgbClr val="923922"/>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D99956-525C-4779-86B0-FA4C25652E11}" v="541" dt="2020-09-27T21:06:47.703"/>
    <p1510:client id="{CA31AC50-7D5A-4B70-995F-B5DD3D3DE8CF}" v="795" dt="2020-09-27T21:03:58.683"/>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36" autoAdjust="0"/>
    <p:restoredTop sz="81413" autoAdjust="0"/>
  </p:normalViewPr>
  <p:slideViewPr>
    <p:cSldViewPr snapToGrid="0">
      <p:cViewPr>
        <p:scale>
          <a:sx n="159" d="100"/>
          <a:sy n="159" d="100"/>
        </p:scale>
        <p:origin x="-1480" y="-10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3" d="100"/>
          <a:sy n="73" d="100"/>
        </p:scale>
        <p:origin x="337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Foglio_di_lavoro_di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it-IT" dirty="0"/>
              <a:t>Dataset</a:t>
            </a:r>
            <a:r>
              <a:rPr lang="it-IT" baseline="0" dirty="0"/>
              <a:t> </a:t>
            </a:r>
            <a:r>
              <a:rPr lang="it-IT" dirty="0"/>
              <a:t>Split</a:t>
            </a:r>
          </a:p>
        </c:rich>
      </c:tx>
      <c:layout>
        <c:manualLayout>
          <c:xMode val="edge"/>
          <c:yMode val="edge"/>
          <c:x val="0.11912872989568909"/>
          <c:y val="1.7366130928418721E-2"/>
        </c:manualLayout>
      </c:layout>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9.00881113546073E-2"/>
          <c:y val="0.27528712864935256"/>
          <c:w val="0.51854358322945104"/>
          <c:h val="0.71249160517690246"/>
        </c:manualLayout>
      </c:layout>
      <c:pieChart>
        <c:varyColors val="1"/>
        <c:ser>
          <c:idx val="0"/>
          <c:order val="0"/>
          <c:tx>
            <c:strRef>
              <c:f>Foglio1!$B$1</c:f>
              <c:strCache>
                <c:ptCount val="1"/>
                <c:pt idx="0">
                  <c:v>Split validation</c:v>
                </c:pt>
              </c:strCache>
            </c:strRef>
          </c:tx>
          <c:dPt>
            <c:idx val="0"/>
            <c:bubble3D val="0"/>
            <c:spPr>
              <a:solidFill>
                <a:schemeClr val="accent2">
                  <a:shade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D99-4491-86F8-2AF0717A53CE}"/>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D99-4491-86F8-2AF0717A53CE}"/>
              </c:ext>
            </c:extLst>
          </c:dPt>
          <c:dPt>
            <c:idx val="2"/>
            <c:bubble3D val="0"/>
            <c:spPr>
              <a:solidFill>
                <a:schemeClr val="accent2">
                  <a:tint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2D99-4491-86F8-2AF0717A53CE}"/>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it-IT"/>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Foglio1!$A$2:$A$4</c:f>
              <c:strCache>
                <c:ptCount val="3"/>
                <c:pt idx="0">
                  <c:v>Training</c:v>
                </c:pt>
                <c:pt idx="1">
                  <c:v>Validation</c:v>
                </c:pt>
                <c:pt idx="2">
                  <c:v>Testing</c:v>
                </c:pt>
              </c:strCache>
            </c:strRef>
          </c:cat>
          <c:val>
            <c:numRef>
              <c:f>Foglio1!$B$2:$B$4</c:f>
              <c:numCache>
                <c:formatCode>General</c:formatCode>
                <c:ptCount val="3"/>
                <c:pt idx="0">
                  <c:v>9</c:v>
                </c:pt>
                <c:pt idx="1">
                  <c:v>3</c:v>
                </c:pt>
                <c:pt idx="2">
                  <c:v>5</c:v>
                </c:pt>
              </c:numCache>
            </c:numRef>
          </c:val>
          <c:extLst>
            <c:ext xmlns:c16="http://schemas.microsoft.com/office/drawing/2014/chart" uri="{C3380CC4-5D6E-409C-BE32-E72D297353CC}">
              <c16:uniqueId val="{00000006-2D99-4491-86F8-2AF0717A53CE}"/>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manualLayout>
          <c:xMode val="edge"/>
          <c:yMode val="edge"/>
          <c:x val="8.7919145377368904E-2"/>
          <c:y val="0.15007230570978894"/>
          <c:w val="0.53358034967572943"/>
          <c:h val="8.211444655305147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9" dt="2020-09-26T14:40:38.744" idx="1">
    <p:pos x="6373" y="1637"/>
    <p:text>vi ho invertito l ordine degli spots, così mi sembrano avere più filo logico nel discorso. A voce farei anche qualche accenno di come funzionano le camere ad eventi (giusto per dare l'idea dei motivi per i quali portano quei benefici e perché sarebbe bene in futuro orientarsi su quel tipo di dataset che presentate dopo)</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9" dt="2020-09-26T14:47:19.410" idx="2">
    <p:pos x="3643" y="1196"/>
    <p:text>Mettete la citazione del dataset, anche perché poi in seguito vi servirà citare quel lavoro come baseline</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9" dt="2020-09-26T14:46:37.947" idx="3">
    <p:pos x="4792" y="229"/>
    <p:text>Chiaramente qua dite a voce che questa è la stessa architettura del paper di riferimento</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9" dt="2020-09-26T14:48:36.880" idx="4">
    <p:pos x="4554" y="220"/>
    <p:text>Qua a voce sottolineate che questo è l'approccio di novelty che voi proponete e calzate soprattutto sui benefits dei layers condivisi</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9" dt="2020-09-26T14:52:07.382" idx="6">
    <p:pos x="10" y="10"/>
    <p:text>Potete inserire il significato degli indici che avete messo nei commenti anche sulla slide, tanto avete posto e chiarisce meglio la formula alla platea</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9" dt="2020-09-26T14:58:21.245" idx="7">
    <p:pos x="2881" y="2058"/>
    <p:text>Eviterei di metterle sotto forma di domanda. Mi spiego: anche se le motivazioni/ipotesi non le volete scrivere ma dirle solo oralmente, qua riporterei delle affermazioni dirette che si possono osservare dai risultati (per lo meno per quanto riguarda MIMO&gt;SIMO).</p:text>
    <p:extLst>
      <p:ext uri="{C676402C-5697-4E1C-873F-D02D1690AC5C}">
        <p15:threadingInfo xmlns:p15="http://schemas.microsoft.com/office/powerpoint/2012/main" timeZoneBias="-1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D547E75-7743-43E2-BF1C-8D781AA23311}" type="datetime1">
              <a:rPr lang="it-IT" smtClean="0"/>
              <a:t>12/10/20</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it-IT" smtClean="0"/>
              <a:t>‹N›</a:t>
            </a:fld>
            <a:endParaRPr lang="it-IT"/>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ED7A867-4D52-4D5A-BBE1-AC83E84104E3}" type="datetime1">
              <a:rPr lang="it-IT" noProof="0" smtClean="0"/>
              <a:t>12/10/20</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it-IT" noProof="0" smtClean="0"/>
              <a:t>‹N›</a:t>
            </a:fld>
            <a:endParaRPr lang="it-IT" noProof="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err="1">
                <a:solidFill>
                  <a:schemeClr val="bg2">
                    <a:lumMod val="25000"/>
                  </a:schemeClr>
                </a:solidFill>
              </a:rPr>
              <a:t>Accenno</a:t>
            </a:r>
            <a:r>
              <a:rPr lang="en-US" dirty="0">
                <a:solidFill>
                  <a:schemeClr val="bg2">
                    <a:lumMod val="25000"/>
                  </a:schemeClr>
                </a:solidFill>
              </a:rPr>
              <a:t> </a:t>
            </a:r>
            <a:r>
              <a:rPr lang="en-US" dirty="0" err="1">
                <a:solidFill>
                  <a:schemeClr val="bg2">
                    <a:lumMod val="25000"/>
                  </a:schemeClr>
                </a:solidFill>
              </a:rPr>
              <a:t>funzionamento</a:t>
            </a:r>
            <a:r>
              <a:rPr lang="en-US" dirty="0">
                <a:solidFill>
                  <a:schemeClr val="bg2">
                    <a:lumMod val="25000"/>
                  </a:schemeClr>
                </a:solidFill>
              </a:rPr>
              <a:t> camera a </a:t>
            </a:r>
            <a:r>
              <a:rPr lang="en-US" dirty="0" err="1">
                <a:solidFill>
                  <a:schemeClr val="bg2">
                    <a:lumMod val="25000"/>
                  </a:schemeClr>
                </a:solidFill>
              </a:rPr>
              <a:t>eventi</a:t>
            </a:r>
            <a:endParaRPr lang="en-US" dirty="0">
              <a:solidFill>
                <a:schemeClr val="bg2">
                  <a:lumMod val="25000"/>
                </a:schemeClr>
              </a:solidFill>
            </a:endParaRPr>
          </a:p>
          <a:p>
            <a:endParaRPr lang="en-US" dirty="0">
              <a:solidFill>
                <a:schemeClr val="bg2">
                  <a:lumMod val="25000"/>
                </a:schemeClr>
              </a:solidFill>
            </a:endParaRPr>
          </a:p>
        </p:txBody>
      </p:sp>
      <p:sp>
        <p:nvSpPr>
          <p:cNvPr id="4" name="Segnaposto numero diapositiva 3"/>
          <p:cNvSpPr>
            <a:spLocks noGrp="1"/>
          </p:cNvSpPr>
          <p:nvPr>
            <p:ph type="sldNum" sz="quarter" idx="5"/>
          </p:nvPr>
        </p:nvSpPr>
        <p:spPr/>
        <p:txBody>
          <a:bodyPr/>
          <a:lstStyle/>
          <a:p>
            <a:pPr rtl="0"/>
            <a:fld id="{DF61EA0F-A667-4B49-8422-0062BC55E249}" type="slidenum">
              <a:rPr lang="it-IT" smtClean="0"/>
              <a:t>3</a:t>
            </a:fld>
            <a:endParaRPr lang="it-IT"/>
          </a:p>
        </p:txBody>
      </p:sp>
    </p:spTree>
    <p:extLst>
      <p:ext uri="{BB962C8B-B14F-4D97-AF65-F5344CB8AC3E}">
        <p14:creationId xmlns:p14="http://schemas.microsoft.com/office/powerpoint/2010/main" val="3853119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volta ottenute le predizioni 2D di entrambe le camere, è possibile spostarsi nello spazio 3D utilizzando le matrici di proiezione delle camere e usare la triangolazione per determinare la posizione del giunto nello spazio 3D</a:t>
            </a:r>
          </a:p>
        </p:txBody>
      </p:sp>
      <p:sp>
        <p:nvSpPr>
          <p:cNvPr id="4" name="Segnaposto numero diapositiva 3"/>
          <p:cNvSpPr>
            <a:spLocks noGrp="1"/>
          </p:cNvSpPr>
          <p:nvPr>
            <p:ph type="sldNum" sz="quarter" idx="5"/>
          </p:nvPr>
        </p:nvSpPr>
        <p:spPr/>
        <p:txBody>
          <a:bodyPr/>
          <a:lstStyle/>
          <a:p>
            <a:pPr rtl="0"/>
            <a:fld id="{DF61EA0F-A667-4B49-8422-0062BC55E249}" type="slidenum">
              <a:rPr lang="it-IT" noProof="0" smtClean="0"/>
              <a:t>16</a:t>
            </a:fld>
            <a:endParaRPr lang="it-IT" noProof="0"/>
          </a:p>
        </p:txBody>
      </p:sp>
    </p:spTree>
    <p:extLst>
      <p:ext uri="{BB962C8B-B14F-4D97-AF65-F5344CB8AC3E}">
        <p14:creationId xmlns:p14="http://schemas.microsoft.com/office/powerpoint/2010/main" val="2546060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meccanismo della confidenza funziona confrontando il massimo valore dell’</a:t>
            </a:r>
            <a:r>
              <a:rPr lang="it-IT" dirty="0" err="1"/>
              <a:t>heatmap</a:t>
            </a:r>
            <a:r>
              <a:rPr lang="it-IT" dirty="0"/>
              <a:t> in output al modello con il valore di soglia settato per ogni giunto. In caso la condizione non sia soddisfatta, viene utilizzata per quel frame l’ultima posizione del giunto che ha superato la soglia. Un alto valore di confidenza induce un basso numero di aggiornamenti, portando ad un gap temporale sempre più grande tra la predizione attuale e l’ultima predizione che soddisfa la condizione. Quindi Il valore ottimo della confidenza sarà funzione della media dei massimi delle predizioni di tutte le </a:t>
            </a:r>
            <a:r>
              <a:rPr lang="it-IT" dirty="0" err="1"/>
              <a:t>heatmap</a:t>
            </a:r>
            <a:r>
              <a:rPr lang="it-IT" dirty="0"/>
              <a:t> di tutti i frame e porta miglioramenti quando la predizione è incerta.</a:t>
            </a:r>
          </a:p>
        </p:txBody>
      </p:sp>
      <p:sp>
        <p:nvSpPr>
          <p:cNvPr id="4" name="Segnaposto numero diapositiva 3"/>
          <p:cNvSpPr>
            <a:spLocks noGrp="1"/>
          </p:cNvSpPr>
          <p:nvPr>
            <p:ph type="sldNum" sz="quarter" idx="5"/>
          </p:nvPr>
        </p:nvSpPr>
        <p:spPr/>
        <p:txBody>
          <a:bodyPr/>
          <a:lstStyle/>
          <a:p>
            <a:pPr rtl="0"/>
            <a:fld id="{DF61EA0F-A667-4B49-8422-0062BC55E249}" type="slidenum">
              <a:rPr lang="it-IT" noProof="0" smtClean="0"/>
              <a:t>17</a:t>
            </a:fld>
            <a:endParaRPr lang="it-IT" noProof="0"/>
          </a:p>
        </p:txBody>
      </p:sp>
    </p:spTree>
    <p:extLst>
      <p:ext uri="{BB962C8B-B14F-4D97-AF65-F5344CB8AC3E}">
        <p14:creationId xmlns:p14="http://schemas.microsoft.com/office/powerpoint/2010/main" val="3099582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F61EA0F-A667-4B49-8422-0062BC55E249}" type="slidenum">
              <a:rPr lang="it-IT" noProof="0" smtClean="0"/>
              <a:t>18</a:t>
            </a:fld>
            <a:endParaRPr lang="it-IT" noProof="0"/>
          </a:p>
        </p:txBody>
      </p:sp>
    </p:spTree>
    <p:extLst>
      <p:ext uri="{BB962C8B-B14F-4D97-AF65-F5344CB8AC3E}">
        <p14:creationId xmlns:p14="http://schemas.microsoft.com/office/powerpoint/2010/main" val="2948429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Innanzi tutto, in basso a sinistra l’andamento dell’MPJPE sui soggetti di </a:t>
            </a:r>
            <a:r>
              <a:rPr lang="it-IT" dirty="0" err="1"/>
              <a:t>validation</a:t>
            </a:r>
            <a:r>
              <a:rPr lang="it-IT" dirty="0"/>
              <a:t> per entrambi i modelli. Infatti nonostante nel training la </a:t>
            </a:r>
            <a:r>
              <a:rPr lang="it-IT" dirty="0" err="1"/>
              <a:t>val_loss</a:t>
            </a:r>
            <a:r>
              <a:rPr lang="it-IT" dirty="0"/>
              <a:t> sia l’MSE, abbiamo deciso di utilizzare la stessa metrica per valutare i soggetti di </a:t>
            </a:r>
            <a:r>
              <a:rPr lang="it-IT" dirty="0" err="1"/>
              <a:t>validation</a:t>
            </a:r>
            <a:r>
              <a:rPr lang="it-IT" dirty="0"/>
              <a:t> con la stessa metrica con cui abbiamo valutato i soggetti di test e si vede come per entrambi i modelli l’andamento converge. Per quanto riguarda i risultati del test, le architetture proposte non portano miglioramenti rispetto al modello di baseline, ma con l’architettura multiple input multiple output si ha un miglioramento del 2% rispetto l’architettura SISO.  I valori ottimi per ogni modello corrispondono a valori di confidence diversi, comunque portano ad un miglioramento die risultati fino al 6%. </a:t>
            </a:r>
          </a:p>
        </p:txBody>
      </p:sp>
      <p:sp>
        <p:nvSpPr>
          <p:cNvPr id="4" name="Segnaposto numero diapositiva 3"/>
          <p:cNvSpPr>
            <a:spLocks noGrp="1"/>
          </p:cNvSpPr>
          <p:nvPr>
            <p:ph type="sldNum" sz="quarter" idx="5"/>
          </p:nvPr>
        </p:nvSpPr>
        <p:spPr/>
        <p:txBody>
          <a:bodyPr/>
          <a:lstStyle/>
          <a:p>
            <a:pPr rtl="0"/>
            <a:fld id="{DF61EA0F-A667-4B49-8422-0062BC55E249}" type="slidenum">
              <a:rPr lang="it-IT" noProof="0" smtClean="0"/>
              <a:t>19</a:t>
            </a:fld>
            <a:endParaRPr lang="it-IT" noProof="0"/>
          </a:p>
        </p:txBody>
      </p:sp>
    </p:spTree>
    <p:extLst>
      <p:ext uri="{BB962C8B-B14F-4D97-AF65-F5344CB8AC3E}">
        <p14:creationId xmlns:p14="http://schemas.microsoft.com/office/powerpoint/2010/main" val="1162556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Questi sono i risultati della triangolazione 3D ottenute partendo dalle predizioni 2D corrispondenti ai valori ottimali di confidenza di tutti e 3 i modelli. In grassetto la media totale di tutti i frame calcolata in millimetri. Anche qua l’utilizzo di un’architettura MIMO porta ad un miglioramento di oltre il 2%. È anche interessante notare come i migliori risultati si ottengano per la sessione 2 per tutti e 3 i modelli. I movimenti di questa sessione infatti riguardano tutto il corpo, quindi l’intera figura umana è visibile nel frame DVS</a:t>
            </a:r>
          </a:p>
        </p:txBody>
      </p:sp>
      <p:sp>
        <p:nvSpPr>
          <p:cNvPr id="4" name="Segnaposto numero diapositiva 3"/>
          <p:cNvSpPr>
            <a:spLocks noGrp="1"/>
          </p:cNvSpPr>
          <p:nvPr>
            <p:ph type="sldNum" sz="quarter" idx="5"/>
          </p:nvPr>
        </p:nvSpPr>
        <p:spPr/>
        <p:txBody>
          <a:bodyPr/>
          <a:lstStyle/>
          <a:p>
            <a:pPr rtl="0"/>
            <a:fld id="{DF61EA0F-A667-4B49-8422-0062BC55E249}" type="slidenum">
              <a:rPr lang="it-IT" noProof="0" smtClean="0"/>
              <a:t>20</a:t>
            </a:fld>
            <a:endParaRPr lang="it-IT" noProof="0"/>
          </a:p>
        </p:txBody>
      </p:sp>
    </p:spTree>
    <p:extLst>
      <p:ext uri="{BB962C8B-B14F-4D97-AF65-F5344CB8AC3E}">
        <p14:creationId xmlns:p14="http://schemas.microsoft.com/office/powerpoint/2010/main" val="1929905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Font typeface="Arial" panose="020B0604020202020204" pitchFamily="34" charset="0"/>
              <a:buNone/>
            </a:pPr>
            <a:r>
              <a:rPr lang="en-US" dirty="0"/>
              <a:t>The more reasonable one regards the training hyperparameters, especially for SIMO model in which CNN architecture has not be modified. For example, the setting of a different batch size or learning rate scheduling, according to the evaluation metrics trend among epochs, could lead to performance improvements. Other reasons could be linked to the data generator mechanism, which may led to a different training procedure, or to another kind of output normalization.</a:t>
            </a:r>
            <a:endParaRPr lang="it-IT" dirty="0"/>
          </a:p>
          <a:p>
            <a:pPr marL="457200" lvl="1" indent="0">
              <a:buFont typeface="Arial" panose="020B0604020202020204" pitchFamily="34" charset="0"/>
              <a:buNone/>
            </a:pPr>
            <a:endParaRPr lang="it-IT" dirty="0"/>
          </a:p>
          <a:p>
            <a:pPr marL="457200" lvl="1" indent="0">
              <a:buFont typeface="Arial" panose="020B0604020202020204" pitchFamily="34" charset="0"/>
              <a:buNone/>
            </a:pPr>
            <a:endParaRPr lang="it-IT" dirty="0"/>
          </a:p>
          <a:p>
            <a:pPr marL="457200" lvl="1" indent="0">
              <a:buFont typeface="Arial" panose="020B0604020202020204" pitchFamily="34" charset="0"/>
              <a:buNone/>
            </a:pPr>
            <a:r>
              <a:rPr lang="en-US" dirty="0"/>
              <a:t>However, the new MIMO model architecture allowed to get improvements compared to SIMO model. This can be explained by considering that the inputs given to the model have very similar features since they correspond to 2 different points of view of the same instant of time, and so using shared layers could increase accuracy, as well as guaranteeing lower inference time. Future works could be related to explore different training hyperparameters, as those above mentioned, in order to find additional improvements. About MIMO model architecture, it could be interesting to find the optimal configuration considering to share a different number of layers or a new method of selection. As described in 5.2, also the use of a final </a:t>
            </a:r>
            <a:r>
              <a:rPr lang="en-US" dirty="0" err="1"/>
              <a:t>softmax</a:t>
            </a:r>
            <a:r>
              <a:rPr lang="en-US" dirty="0"/>
              <a:t> layer could introduce new test and observations. Finally, more ambitious projects could aim at implementing 3D CNN for obtaining a direct 3D HPE, in order to overcome geometric methods as triangulation or imposing kinematic constraining in state estimation, avoiding impossible joint position’s prediction.</a:t>
            </a:r>
          </a:p>
          <a:p>
            <a:pPr marL="457200" lvl="1" indent="0">
              <a:buFont typeface="Arial" panose="020B0604020202020204" pitchFamily="34" charset="0"/>
              <a:buNone/>
            </a:pPr>
            <a:endParaRPr lang="en-US" dirty="0"/>
          </a:p>
          <a:p>
            <a:pPr marL="457200" lvl="1" indent="0">
              <a:buFont typeface="Arial" panose="020B0604020202020204" pitchFamily="34" charset="0"/>
              <a:buNone/>
            </a:pPr>
            <a:endParaRPr lang="it-IT" dirty="0"/>
          </a:p>
          <a:p>
            <a:pPr marL="457200" lvl="1" indent="0">
              <a:buFont typeface="Arial" panose="020B0604020202020204" pitchFamily="34" charset="0"/>
              <a:buNone/>
            </a:pPr>
            <a:r>
              <a:rPr lang="it-IT" dirty="0"/>
              <a:t>Mimo </a:t>
            </a:r>
            <a:r>
              <a:rPr lang="it-IT" dirty="0" err="1"/>
              <a:t>architecture</a:t>
            </a:r>
            <a:r>
              <a:rPr lang="it-IT" dirty="0"/>
              <a:t> </a:t>
            </a:r>
            <a:r>
              <a:rPr lang="it-IT" dirty="0" err="1"/>
              <a:t>config</a:t>
            </a:r>
            <a:r>
              <a:rPr lang="it-IT" dirty="0"/>
              <a:t> -&gt;</a:t>
            </a:r>
            <a:r>
              <a:rPr lang="it-IT" dirty="0" err="1"/>
              <a:t>Different</a:t>
            </a:r>
            <a:r>
              <a:rPr lang="it-IT" dirty="0"/>
              <a:t> </a:t>
            </a:r>
            <a:r>
              <a:rPr lang="it-IT" dirty="0" err="1"/>
              <a:t>shared</a:t>
            </a:r>
            <a:r>
              <a:rPr lang="it-IT" dirty="0"/>
              <a:t> </a:t>
            </a:r>
            <a:r>
              <a:rPr lang="it-IT" dirty="0" err="1"/>
              <a:t>layers</a:t>
            </a:r>
            <a:r>
              <a:rPr lang="it-IT" dirty="0"/>
              <a:t> </a:t>
            </a:r>
            <a:r>
              <a:rPr lang="it-IT" dirty="0" err="1"/>
              <a:t>Dirent</a:t>
            </a:r>
            <a:r>
              <a:rPr lang="it-IT" dirty="0"/>
              <a:t> </a:t>
            </a:r>
            <a:r>
              <a:rPr lang="it-IT" dirty="0" err="1"/>
              <a:t>number</a:t>
            </a:r>
            <a:r>
              <a:rPr lang="it-IT" dirty="0"/>
              <a:t> of </a:t>
            </a:r>
            <a:r>
              <a:rPr lang="it-IT" dirty="0" err="1"/>
              <a:t>sahre</a:t>
            </a:r>
            <a:r>
              <a:rPr lang="it-IT" dirty="0"/>
              <a:t> </a:t>
            </a:r>
            <a:r>
              <a:rPr lang="it-IT" dirty="0" err="1"/>
              <a:t>layers</a:t>
            </a:r>
            <a:endParaRPr lang="it-IT" dirty="0"/>
          </a:p>
          <a:p>
            <a:endParaRPr lang="it-IT" dirty="0"/>
          </a:p>
        </p:txBody>
      </p:sp>
      <p:sp>
        <p:nvSpPr>
          <p:cNvPr id="4" name="Segnaposto numero diapositiva 3"/>
          <p:cNvSpPr>
            <a:spLocks noGrp="1"/>
          </p:cNvSpPr>
          <p:nvPr>
            <p:ph type="sldNum" sz="quarter" idx="5"/>
          </p:nvPr>
        </p:nvSpPr>
        <p:spPr/>
        <p:txBody>
          <a:bodyPr/>
          <a:lstStyle/>
          <a:p>
            <a:pPr rtl="0"/>
            <a:fld id="{DF61EA0F-A667-4B49-8422-0062BC55E249}" type="slidenum">
              <a:rPr lang="it-IT" noProof="0" smtClean="0"/>
              <a:t>22</a:t>
            </a:fld>
            <a:endParaRPr lang="it-IT" noProof="0"/>
          </a:p>
        </p:txBody>
      </p:sp>
    </p:spTree>
    <p:extLst>
      <p:ext uri="{BB962C8B-B14F-4D97-AF65-F5344CB8AC3E}">
        <p14:creationId xmlns:p14="http://schemas.microsoft.com/office/powerpoint/2010/main" val="3551603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Multi view reduce occlusion and can solve ambiguities, increasing prediction accuracy and robustness</a:t>
            </a:r>
          </a:p>
          <a:p>
            <a:endParaRPr lang="en-US" dirty="0"/>
          </a:p>
          <a:p>
            <a:r>
              <a:rPr lang="en-US" sz="1200" dirty="0">
                <a:solidFill>
                  <a:schemeClr val="bg2">
                    <a:lumMod val="25000"/>
                  </a:schemeClr>
                </a:solidFill>
                <a:cs typeface="Calibri Light" panose="020F0302020204030204" pitchFamily="34" charset="0"/>
              </a:rPr>
              <a:t>DHP19: the </a:t>
            </a:r>
            <a:r>
              <a:rPr lang="en-US" sz="1200" b="1" dirty="0">
                <a:solidFill>
                  <a:schemeClr val="bg2">
                    <a:lumMod val="25000"/>
                  </a:schemeClr>
                </a:solidFill>
                <a:cs typeface="Calibri Light" panose="020F0302020204030204" pitchFamily="34" charset="0"/>
              </a:rPr>
              <a:t>only event-based dataset build for HPE</a:t>
            </a:r>
            <a:r>
              <a:rPr lang="en-US" sz="1200" dirty="0">
                <a:solidFill>
                  <a:schemeClr val="bg2">
                    <a:lumMod val="25000"/>
                  </a:schemeClr>
                </a:solidFill>
                <a:cs typeface="Calibri Light" panose="020F0302020204030204" pitchFamily="34" charset="0"/>
              </a:rPr>
              <a:t> purpose with whole body joints position</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2">
                    <a:lumMod val="25000"/>
                  </a:schemeClr>
                </a:solidFill>
                <a:cs typeface="Calibri Light" panose="020F0302020204030204" pitchFamily="34" charset="0"/>
              </a:rPr>
              <a:t>(</a:t>
            </a:r>
            <a:r>
              <a:rPr lang="en-US" sz="1200" dirty="0">
                <a:solidFill>
                  <a:schemeClr val="bg2">
                    <a:lumMod val="25000"/>
                  </a:schemeClr>
                </a:solidFill>
                <a:cs typeface="Calibri Light" panose="020F0302020204030204" pitchFamily="34" charset="0"/>
              </a:rPr>
              <a:t> firstly the model predicts 2D joints position, then we use triangulation to project the 2D prediction on the 3D space knowing the camera position) </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cs typeface="Calibri Light" panose="020F0302020204030204" pitchFamily="34" charset="0"/>
              </a:rPr>
              <a:t>[4] simultaneously minimizes the 2D heatmaps and 3D pose </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2">
                  <a:lumMod val="25000"/>
                </a:schemeClr>
              </a:solidFill>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cs typeface="Calibri Light" panose="020F0302020204030204" pitchFamily="34" charset="0"/>
              </a:rPr>
              <a:t>[5]directly outputs a dense 3D volume with separate voxel likelihoods for each joint</a:t>
            </a:r>
            <a:endParaRPr lang="it-IT" sz="1200" dirty="0">
              <a:solidFill>
                <a:schemeClr val="bg2">
                  <a:lumMod val="25000"/>
                </a:schemeClr>
              </a:solidFill>
              <a:cs typeface="Calibri Light" panose="020F0302020204030204" pitchFamily="34" charset="0"/>
            </a:endParaRPr>
          </a:p>
        </p:txBody>
      </p:sp>
      <p:sp>
        <p:nvSpPr>
          <p:cNvPr id="4" name="Segnaposto numero diapositiva 3"/>
          <p:cNvSpPr>
            <a:spLocks noGrp="1"/>
          </p:cNvSpPr>
          <p:nvPr>
            <p:ph type="sldNum" sz="quarter" idx="5"/>
          </p:nvPr>
        </p:nvSpPr>
        <p:spPr/>
        <p:txBody>
          <a:bodyPr/>
          <a:lstStyle/>
          <a:p>
            <a:pPr rtl="0"/>
            <a:fld id="{DF61EA0F-A667-4B49-8422-0062BC55E249}" type="slidenum">
              <a:rPr lang="it-IT" noProof="0" smtClean="0"/>
              <a:t>4</a:t>
            </a:fld>
            <a:endParaRPr lang="it-IT" noProof="0"/>
          </a:p>
        </p:txBody>
      </p:sp>
    </p:spTree>
    <p:extLst>
      <p:ext uri="{BB962C8B-B14F-4D97-AF65-F5344CB8AC3E}">
        <p14:creationId xmlns:p14="http://schemas.microsoft.com/office/powerpoint/2010/main" val="3797594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 usiamo solo 2 cam2 </a:t>
            </a:r>
            <a:r>
              <a:rPr lang="it-IT" dirty="0" err="1"/>
              <a:t>cam</a:t>
            </a:r>
            <a:r>
              <a:rPr lang="it-IT"/>
              <a:t> 3</a:t>
            </a:r>
            <a:endParaRPr lang="it-IT" dirty="0"/>
          </a:p>
        </p:txBody>
      </p:sp>
      <p:sp>
        <p:nvSpPr>
          <p:cNvPr id="4" name="Segnaposto numero diapositiva 3"/>
          <p:cNvSpPr>
            <a:spLocks noGrp="1"/>
          </p:cNvSpPr>
          <p:nvPr>
            <p:ph type="sldNum" sz="quarter" idx="5"/>
          </p:nvPr>
        </p:nvSpPr>
        <p:spPr/>
        <p:txBody>
          <a:bodyPr/>
          <a:lstStyle/>
          <a:p>
            <a:pPr rtl="0"/>
            <a:fld id="{DF61EA0F-A667-4B49-8422-0062BC55E249}" type="slidenum">
              <a:rPr lang="it-IT" noProof="0" smtClean="0"/>
              <a:t>6</a:t>
            </a:fld>
            <a:endParaRPr lang="it-IT" noProof="0"/>
          </a:p>
        </p:txBody>
      </p:sp>
    </p:spTree>
    <p:extLst>
      <p:ext uri="{BB962C8B-B14F-4D97-AF65-F5344CB8AC3E}">
        <p14:creationId xmlns:p14="http://schemas.microsoft.com/office/powerpoint/2010/main" val="396750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74644B4F-CB78-406C-A834-F920B64CBFF5}" type="slidenum">
              <a:rPr lang="it-IT" smtClean="0"/>
              <a:t>7</a:t>
            </a:fld>
            <a:endParaRPr lang="it-IT"/>
          </a:p>
        </p:txBody>
      </p:sp>
    </p:spTree>
    <p:extLst>
      <p:ext uri="{BB962C8B-B14F-4D97-AF65-F5344CB8AC3E}">
        <p14:creationId xmlns:p14="http://schemas.microsoft.com/office/powerpoint/2010/main" val="3024524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Parlare dei parametri, di cosa si da in input e cosa restituisce in output</a:t>
            </a:r>
          </a:p>
          <a:p>
            <a:r>
              <a:rPr lang="it-IT" dirty="0" err="1"/>
              <a:t>Rmsprop</a:t>
            </a:r>
            <a:r>
              <a:rPr lang="it-IT" dirty="0"/>
              <a:t> root </a:t>
            </a:r>
            <a:r>
              <a:rPr lang="it-IT" dirty="0" err="1"/>
              <a:t>mean</a:t>
            </a:r>
            <a:r>
              <a:rPr lang="it-IT" dirty="0"/>
              <a:t> </a:t>
            </a:r>
            <a:r>
              <a:rPr lang="it-IT" dirty="0" err="1"/>
              <a:t>square</a:t>
            </a:r>
            <a:r>
              <a:rPr lang="it-IT" dirty="0"/>
              <a:t> </a:t>
            </a:r>
            <a:r>
              <a:rPr lang="it-IT" dirty="0" err="1"/>
              <a:t>prop</a:t>
            </a:r>
            <a:endParaRPr lang="it-IT" dirty="0"/>
          </a:p>
          <a:p>
            <a:endParaRPr lang="it-IT" dirty="0"/>
          </a:p>
          <a:p>
            <a:endParaRPr lang="it-IT" dirty="0"/>
          </a:p>
          <a:p>
            <a:endParaRPr lang="it-IT" dirty="0"/>
          </a:p>
        </p:txBody>
      </p:sp>
      <p:sp>
        <p:nvSpPr>
          <p:cNvPr id="4" name="Segnaposto numero diapositiva 3"/>
          <p:cNvSpPr>
            <a:spLocks noGrp="1"/>
          </p:cNvSpPr>
          <p:nvPr>
            <p:ph type="sldNum" sz="quarter" idx="5"/>
          </p:nvPr>
        </p:nvSpPr>
        <p:spPr/>
        <p:txBody>
          <a:bodyPr/>
          <a:lstStyle/>
          <a:p>
            <a:fld id="{74644B4F-CB78-406C-A834-F920B64CBFF5}" type="slidenum">
              <a:rPr lang="it-IT" smtClean="0"/>
              <a:t>9</a:t>
            </a:fld>
            <a:endParaRPr lang="it-IT"/>
          </a:p>
        </p:txBody>
      </p:sp>
    </p:spTree>
    <p:extLst>
      <p:ext uri="{BB962C8B-B14F-4D97-AF65-F5344CB8AC3E}">
        <p14:creationId xmlns:p14="http://schemas.microsoft.com/office/powerpoint/2010/main" val="3886388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Trainable</a:t>
            </a:r>
            <a:r>
              <a:rPr lang="it-IT" dirty="0"/>
              <a:t> </a:t>
            </a:r>
            <a:r>
              <a:rPr lang="it-IT" dirty="0" err="1"/>
              <a:t>params</a:t>
            </a:r>
            <a:r>
              <a:rPr lang="it-IT" dirty="0"/>
              <a:t> +30% </a:t>
            </a:r>
            <a:r>
              <a:rPr lang="it-IT" dirty="0" err="1"/>
              <a:t>compared</a:t>
            </a:r>
            <a:r>
              <a:rPr lang="it-IT" dirty="0"/>
              <a:t> to SIMO model</a:t>
            </a:r>
          </a:p>
          <a:p>
            <a:r>
              <a:rPr lang="it-IT" dirty="0"/>
              <a:t>Loss somma delle </a:t>
            </a:r>
            <a:r>
              <a:rPr lang="it-IT" dirty="0" err="1"/>
              <a:t>loss</a:t>
            </a:r>
            <a:r>
              <a:rPr lang="it-IT" dirty="0"/>
              <a:t> dei 26 output</a:t>
            </a:r>
          </a:p>
        </p:txBody>
      </p:sp>
      <p:sp>
        <p:nvSpPr>
          <p:cNvPr id="4" name="Segnaposto numero diapositiva 3"/>
          <p:cNvSpPr>
            <a:spLocks noGrp="1"/>
          </p:cNvSpPr>
          <p:nvPr>
            <p:ph type="sldNum" sz="quarter" idx="5"/>
          </p:nvPr>
        </p:nvSpPr>
        <p:spPr/>
        <p:txBody>
          <a:bodyPr/>
          <a:lstStyle/>
          <a:p>
            <a:pPr rtl="0"/>
            <a:fld id="{DF61EA0F-A667-4B49-8422-0062BC55E249}" type="slidenum">
              <a:rPr lang="it-IT" noProof="0" smtClean="0"/>
              <a:t>10</a:t>
            </a:fld>
            <a:endParaRPr lang="it-IT" noProof="0"/>
          </a:p>
        </p:txBody>
      </p:sp>
    </p:spTree>
    <p:extLst>
      <p:ext uri="{BB962C8B-B14F-4D97-AF65-F5344CB8AC3E}">
        <p14:creationId xmlns:p14="http://schemas.microsoft.com/office/powerpoint/2010/main" val="1007882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Training </a:t>
            </a:r>
            <a:r>
              <a:rPr lang="it-IT"/>
              <a:t>time -&gt; 308 000 </a:t>
            </a:r>
            <a:endParaRPr lang="it-IT" dirty="0"/>
          </a:p>
        </p:txBody>
      </p:sp>
      <p:sp>
        <p:nvSpPr>
          <p:cNvPr id="4" name="Segnaposto numero diapositiva 3"/>
          <p:cNvSpPr>
            <a:spLocks noGrp="1"/>
          </p:cNvSpPr>
          <p:nvPr>
            <p:ph type="sldNum" sz="quarter" idx="5"/>
          </p:nvPr>
        </p:nvSpPr>
        <p:spPr/>
        <p:txBody>
          <a:bodyPr/>
          <a:lstStyle/>
          <a:p>
            <a:pPr rtl="0"/>
            <a:fld id="{DF61EA0F-A667-4B49-8422-0062BC55E249}" type="slidenum">
              <a:rPr lang="it-IT" noProof="0" smtClean="0"/>
              <a:t>11</a:t>
            </a:fld>
            <a:endParaRPr lang="it-IT" noProof="0"/>
          </a:p>
        </p:txBody>
      </p:sp>
    </p:spTree>
    <p:extLst>
      <p:ext uri="{BB962C8B-B14F-4D97-AF65-F5344CB8AC3E}">
        <p14:creationId xmlns:p14="http://schemas.microsoft.com/office/powerpoint/2010/main" val="1299226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DF61EA0F-A667-4B49-8422-0062BC55E249}" type="slidenum">
              <a:rPr lang="it-IT" noProof="0" smtClean="0"/>
              <a:t>12</a:t>
            </a:fld>
            <a:endParaRPr lang="it-IT" noProof="0"/>
          </a:p>
        </p:txBody>
      </p:sp>
    </p:spTree>
    <p:extLst>
      <p:ext uri="{BB962C8B-B14F-4D97-AF65-F5344CB8AC3E}">
        <p14:creationId xmlns:p14="http://schemas.microsoft.com/office/powerpoint/2010/main" val="3952800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Explain how the prediction is done</a:t>
            </a:r>
          </a:p>
          <a:p>
            <a:endParaRPr lang="en-US" dirty="0"/>
          </a:p>
          <a:p>
            <a:r>
              <a:rPr lang="en-US" dirty="0"/>
              <a:t>For evaluation purposes we use the mean per joint position error (MPJPE), commonly used in HPE. MPJPE is equivalent to the average Euclidean distance between ground-truth and prediction, and can be calculated both in 2D and 3D space (respectively in pixel and mm) :</a:t>
            </a:r>
          </a:p>
          <a:p>
            <a:r>
              <a:rPr lang="en-US" dirty="0"/>
              <a:t>where J is the number of the skeleton joints, and xi and ˆxi are respectively the ground-truth and predicted position of the </a:t>
            </a:r>
            <a:r>
              <a:rPr lang="en-US" dirty="0" err="1"/>
              <a:t>i-th</a:t>
            </a:r>
            <a:r>
              <a:rPr lang="en-US" dirty="0"/>
              <a:t> joint in the world or image space.</a:t>
            </a:r>
            <a:endParaRPr lang="it-IT" dirty="0"/>
          </a:p>
        </p:txBody>
      </p:sp>
      <p:sp>
        <p:nvSpPr>
          <p:cNvPr id="4" name="Segnaposto numero diapositiva 3"/>
          <p:cNvSpPr>
            <a:spLocks noGrp="1"/>
          </p:cNvSpPr>
          <p:nvPr>
            <p:ph type="sldNum" sz="quarter" idx="5"/>
          </p:nvPr>
        </p:nvSpPr>
        <p:spPr/>
        <p:txBody>
          <a:bodyPr/>
          <a:lstStyle/>
          <a:p>
            <a:pPr rtl="0"/>
            <a:fld id="{DF61EA0F-A667-4B49-8422-0062BC55E249}" type="slidenum">
              <a:rPr lang="it-IT" noProof="0" smtClean="0"/>
              <a:t>15</a:t>
            </a:fld>
            <a:endParaRPr lang="it-IT" noProof="0"/>
          </a:p>
        </p:txBody>
      </p:sp>
    </p:spTree>
    <p:extLst>
      <p:ext uri="{BB962C8B-B14F-4D97-AF65-F5344CB8AC3E}">
        <p14:creationId xmlns:p14="http://schemas.microsoft.com/office/powerpoint/2010/main" val="804265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7" name="Rettangolo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800" noProof="0"/>
          </a:p>
        </p:txBody>
      </p:sp>
      <p:sp>
        <p:nvSpPr>
          <p:cNvPr id="2" name="Titolo 1"/>
          <p:cNvSpPr>
            <a:spLocks noGrp="1"/>
          </p:cNvSpPr>
          <p:nvPr>
            <p:ph type="title"/>
          </p:nvPr>
        </p:nvSpPr>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06E40B-DC13-4247-9B96-D6D39EED15C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23C612F2-E87A-463A-BD65-8A2E625A58CE}"/>
              </a:ext>
            </a:extLst>
          </p:cNvPr>
          <p:cNvSpPr>
            <a:spLocks noGrp="1"/>
          </p:cNvSpPr>
          <p:nvPr>
            <p:ph type="dt" sz="half" idx="10"/>
          </p:nvPr>
        </p:nvSpPr>
        <p:spPr/>
        <p:txBody>
          <a:bodyPr/>
          <a:lstStyle/>
          <a:p>
            <a:fld id="{ECFE7195-6253-4189-974F-D5D2D02A108E}" type="datetimeFigureOut">
              <a:rPr lang="it-IT" smtClean="0"/>
              <a:t>12/10/20</a:t>
            </a:fld>
            <a:endParaRPr lang="it-IT"/>
          </a:p>
        </p:txBody>
      </p:sp>
      <p:sp>
        <p:nvSpPr>
          <p:cNvPr id="4" name="Segnaposto piè di pagina 3">
            <a:extLst>
              <a:ext uri="{FF2B5EF4-FFF2-40B4-BE49-F238E27FC236}">
                <a16:creationId xmlns:a16="http://schemas.microsoft.com/office/drawing/2014/main" id="{4D14D80C-5AFC-47F0-9E14-02E11FDDB12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11EBE33-F618-43F3-895B-F5D751BBE7E5}"/>
              </a:ext>
            </a:extLst>
          </p:cNvPr>
          <p:cNvSpPr>
            <a:spLocks noGrp="1"/>
          </p:cNvSpPr>
          <p:nvPr>
            <p:ph type="sldNum" sz="quarter" idx="12"/>
          </p:nvPr>
        </p:nvSpPr>
        <p:spPr/>
        <p:txBody>
          <a:bodyPr/>
          <a:lstStyle/>
          <a:p>
            <a:fld id="{61CACA1B-40A1-4C88-BE50-F53ED066BCE9}" type="slidenum">
              <a:rPr lang="it-IT" smtClean="0"/>
              <a:t>‹N›</a:t>
            </a:fld>
            <a:endParaRPr lang="it-IT"/>
          </a:p>
        </p:txBody>
      </p:sp>
    </p:spTree>
    <p:extLst>
      <p:ext uri="{BB962C8B-B14F-4D97-AF65-F5344CB8AC3E}">
        <p14:creationId xmlns:p14="http://schemas.microsoft.com/office/powerpoint/2010/main" val="3313982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35FC9E2-BBB2-486E-892E-657F265A0A65}"/>
              </a:ext>
            </a:extLst>
          </p:cNvPr>
          <p:cNvSpPr>
            <a:spLocks noGrp="1"/>
          </p:cNvSpPr>
          <p:nvPr>
            <p:ph type="dt" sz="half" idx="10"/>
          </p:nvPr>
        </p:nvSpPr>
        <p:spPr/>
        <p:txBody>
          <a:bodyPr/>
          <a:lstStyle/>
          <a:p>
            <a:fld id="{ECFE7195-6253-4189-974F-D5D2D02A108E}" type="datetimeFigureOut">
              <a:rPr lang="it-IT" smtClean="0"/>
              <a:t>12/10/20</a:t>
            </a:fld>
            <a:endParaRPr lang="it-IT"/>
          </a:p>
        </p:txBody>
      </p:sp>
      <p:sp>
        <p:nvSpPr>
          <p:cNvPr id="3" name="Segnaposto piè di pagina 2">
            <a:extLst>
              <a:ext uri="{FF2B5EF4-FFF2-40B4-BE49-F238E27FC236}">
                <a16:creationId xmlns:a16="http://schemas.microsoft.com/office/drawing/2014/main" id="{3F7D7A18-8DFB-4180-88A4-BC370453ADC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A4453F78-F9D5-44C2-978D-C77D7FA192FD}"/>
              </a:ext>
            </a:extLst>
          </p:cNvPr>
          <p:cNvSpPr>
            <a:spLocks noGrp="1"/>
          </p:cNvSpPr>
          <p:nvPr>
            <p:ph type="sldNum" sz="quarter" idx="12"/>
          </p:nvPr>
        </p:nvSpPr>
        <p:spPr/>
        <p:txBody>
          <a:bodyPr/>
          <a:lstStyle/>
          <a:p>
            <a:fld id="{61CACA1B-40A1-4C88-BE50-F53ED066BCE9}" type="slidenum">
              <a:rPr lang="it-IT" smtClean="0"/>
              <a:t>‹N›</a:t>
            </a:fld>
            <a:endParaRPr lang="it-IT"/>
          </a:p>
        </p:txBody>
      </p:sp>
    </p:spTree>
    <p:extLst>
      <p:ext uri="{BB962C8B-B14F-4D97-AF65-F5344CB8AC3E}">
        <p14:creationId xmlns:p14="http://schemas.microsoft.com/office/powerpoint/2010/main" val="2272793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1C73F3-50C3-47DF-950F-600F8C8EC36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20B4B20-C311-4B82-BF67-4575AFBB6A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AFCDE49E-9551-4F95-A4D5-E55DA2F1C5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829D7B5-975A-47FD-94DA-CEC5117A8ED7}"/>
              </a:ext>
            </a:extLst>
          </p:cNvPr>
          <p:cNvSpPr>
            <a:spLocks noGrp="1"/>
          </p:cNvSpPr>
          <p:nvPr>
            <p:ph type="dt" sz="half" idx="10"/>
          </p:nvPr>
        </p:nvSpPr>
        <p:spPr/>
        <p:txBody>
          <a:bodyPr/>
          <a:lstStyle/>
          <a:p>
            <a:fld id="{ECFE7195-6253-4189-974F-D5D2D02A108E}" type="datetimeFigureOut">
              <a:rPr lang="it-IT" smtClean="0"/>
              <a:t>12/10/20</a:t>
            </a:fld>
            <a:endParaRPr lang="it-IT"/>
          </a:p>
        </p:txBody>
      </p:sp>
      <p:sp>
        <p:nvSpPr>
          <p:cNvPr id="6" name="Segnaposto piè di pagina 5">
            <a:extLst>
              <a:ext uri="{FF2B5EF4-FFF2-40B4-BE49-F238E27FC236}">
                <a16:creationId xmlns:a16="http://schemas.microsoft.com/office/drawing/2014/main" id="{4E7FC374-B817-4C44-90A8-A00B763EADF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E92ED18-6E9C-474C-9C67-80F79C82CA22}"/>
              </a:ext>
            </a:extLst>
          </p:cNvPr>
          <p:cNvSpPr>
            <a:spLocks noGrp="1"/>
          </p:cNvSpPr>
          <p:nvPr>
            <p:ph type="sldNum" sz="quarter" idx="12"/>
          </p:nvPr>
        </p:nvSpPr>
        <p:spPr/>
        <p:txBody>
          <a:bodyPr/>
          <a:lstStyle/>
          <a:p>
            <a:fld id="{61CACA1B-40A1-4C88-BE50-F53ED066BCE9}" type="slidenum">
              <a:rPr lang="it-IT" smtClean="0"/>
              <a:t>‹N›</a:t>
            </a:fld>
            <a:endParaRPr lang="it-IT"/>
          </a:p>
        </p:txBody>
      </p:sp>
    </p:spTree>
    <p:extLst>
      <p:ext uri="{BB962C8B-B14F-4D97-AF65-F5344CB8AC3E}">
        <p14:creationId xmlns:p14="http://schemas.microsoft.com/office/powerpoint/2010/main" val="2948560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63AE29-A885-4508-9FB9-85CE5BFC4DC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3973387A-4683-4906-A1A9-4ED8ED1B6A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E6ADE10-3308-4013-8321-044C2BA578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87C0375-D7EB-4354-93CA-6DA600C3A686}"/>
              </a:ext>
            </a:extLst>
          </p:cNvPr>
          <p:cNvSpPr>
            <a:spLocks noGrp="1"/>
          </p:cNvSpPr>
          <p:nvPr>
            <p:ph type="dt" sz="half" idx="10"/>
          </p:nvPr>
        </p:nvSpPr>
        <p:spPr/>
        <p:txBody>
          <a:bodyPr/>
          <a:lstStyle/>
          <a:p>
            <a:fld id="{ECFE7195-6253-4189-974F-D5D2D02A108E}" type="datetimeFigureOut">
              <a:rPr lang="it-IT" smtClean="0"/>
              <a:t>12/10/20</a:t>
            </a:fld>
            <a:endParaRPr lang="it-IT"/>
          </a:p>
        </p:txBody>
      </p:sp>
      <p:sp>
        <p:nvSpPr>
          <p:cNvPr id="6" name="Segnaposto piè di pagina 5">
            <a:extLst>
              <a:ext uri="{FF2B5EF4-FFF2-40B4-BE49-F238E27FC236}">
                <a16:creationId xmlns:a16="http://schemas.microsoft.com/office/drawing/2014/main" id="{8EA10151-5C86-4B6E-B8FF-F53A419680E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60E6100-62DC-4E30-991A-A6A6B2ADC5BE}"/>
              </a:ext>
            </a:extLst>
          </p:cNvPr>
          <p:cNvSpPr>
            <a:spLocks noGrp="1"/>
          </p:cNvSpPr>
          <p:nvPr>
            <p:ph type="sldNum" sz="quarter" idx="12"/>
          </p:nvPr>
        </p:nvSpPr>
        <p:spPr/>
        <p:txBody>
          <a:bodyPr/>
          <a:lstStyle/>
          <a:p>
            <a:fld id="{61CACA1B-40A1-4C88-BE50-F53ED066BCE9}" type="slidenum">
              <a:rPr lang="it-IT" smtClean="0"/>
              <a:t>‹N›</a:t>
            </a:fld>
            <a:endParaRPr lang="it-IT"/>
          </a:p>
        </p:txBody>
      </p:sp>
    </p:spTree>
    <p:extLst>
      <p:ext uri="{BB962C8B-B14F-4D97-AF65-F5344CB8AC3E}">
        <p14:creationId xmlns:p14="http://schemas.microsoft.com/office/powerpoint/2010/main" val="3080496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D1EBE8-059A-473F-B0F5-209C9B8D4E8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F5B1835-5CE2-470C-B08C-568034D2E13B}"/>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D2D8CE1-32AC-47ED-9ABF-15C2F2952586}"/>
              </a:ext>
            </a:extLst>
          </p:cNvPr>
          <p:cNvSpPr>
            <a:spLocks noGrp="1"/>
          </p:cNvSpPr>
          <p:nvPr>
            <p:ph type="dt" sz="half" idx="10"/>
          </p:nvPr>
        </p:nvSpPr>
        <p:spPr/>
        <p:txBody>
          <a:bodyPr/>
          <a:lstStyle/>
          <a:p>
            <a:fld id="{ECFE7195-6253-4189-974F-D5D2D02A108E}" type="datetimeFigureOut">
              <a:rPr lang="it-IT" smtClean="0"/>
              <a:t>12/10/20</a:t>
            </a:fld>
            <a:endParaRPr lang="it-IT"/>
          </a:p>
        </p:txBody>
      </p:sp>
      <p:sp>
        <p:nvSpPr>
          <p:cNvPr id="5" name="Segnaposto piè di pagina 4">
            <a:extLst>
              <a:ext uri="{FF2B5EF4-FFF2-40B4-BE49-F238E27FC236}">
                <a16:creationId xmlns:a16="http://schemas.microsoft.com/office/drawing/2014/main" id="{1E642DC4-8721-47AE-8047-193E71D6F3B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7265457-F85D-49A9-90F6-42912B3901B6}"/>
              </a:ext>
            </a:extLst>
          </p:cNvPr>
          <p:cNvSpPr>
            <a:spLocks noGrp="1"/>
          </p:cNvSpPr>
          <p:nvPr>
            <p:ph type="sldNum" sz="quarter" idx="12"/>
          </p:nvPr>
        </p:nvSpPr>
        <p:spPr/>
        <p:txBody>
          <a:bodyPr/>
          <a:lstStyle/>
          <a:p>
            <a:fld id="{61CACA1B-40A1-4C88-BE50-F53ED066BCE9}" type="slidenum">
              <a:rPr lang="it-IT" smtClean="0"/>
              <a:t>‹N›</a:t>
            </a:fld>
            <a:endParaRPr lang="it-IT"/>
          </a:p>
        </p:txBody>
      </p:sp>
    </p:spTree>
    <p:extLst>
      <p:ext uri="{BB962C8B-B14F-4D97-AF65-F5344CB8AC3E}">
        <p14:creationId xmlns:p14="http://schemas.microsoft.com/office/powerpoint/2010/main" val="742072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818B90B-443D-47B2-9A67-783AB38D2B88}"/>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186F6C0-6C5F-4EE6-AE7B-4F0DBE13E1E6}"/>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9245DF9-F197-4725-A01C-447471A48A75}"/>
              </a:ext>
            </a:extLst>
          </p:cNvPr>
          <p:cNvSpPr>
            <a:spLocks noGrp="1"/>
          </p:cNvSpPr>
          <p:nvPr>
            <p:ph type="dt" sz="half" idx="10"/>
          </p:nvPr>
        </p:nvSpPr>
        <p:spPr/>
        <p:txBody>
          <a:bodyPr/>
          <a:lstStyle/>
          <a:p>
            <a:fld id="{ECFE7195-6253-4189-974F-D5D2D02A108E}" type="datetimeFigureOut">
              <a:rPr lang="it-IT" smtClean="0"/>
              <a:t>12/10/20</a:t>
            </a:fld>
            <a:endParaRPr lang="it-IT"/>
          </a:p>
        </p:txBody>
      </p:sp>
      <p:sp>
        <p:nvSpPr>
          <p:cNvPr id="5" name="Segnaposto piè di pagina 4">
            <a:extLst>
              <a:ext uri="{FF2B5EF4-FFF2-40B4-BE49-F238E27FC236}">
                <a16:creationId xmlns:a16="http://schemas.microsoft.com/office/drawing/2014/main" id="{0FE33B1A-BF42-4449-A7A2-47DD61C297E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6732C8C-4C3A-4D2C-BF08-FE1BCC63CA9E}"/>
              </a:ext>
            </a:extLst>
          </p:cNvPr>
          <p:cNvSpPr>
            <a:spLocks noGrp="1"/>
          </p:cNvSpPr>
          <p:nvPr>
            <p:ph type="sldNum" sz="quarter" idx="12"/>
          </p:nvPr>
        </p:nvSpPr>
        <p:spPr/>
        <p:txBody>
          <a:bodyPr/>
          <a:lstStyle/>
          <a:p>
            <a:fld id="{61CACA1B-40A1-4C88-BE50-F53ED066BCE9}" type="slidenum">
              <a:rPr lang="it-IT" smtClean="0"/>
              <a:t>‹N›</a:t>
            </a:fld>
            <a:endParaRPr lang="it-IT"/>
          </a:p>
        </p:txBody>
      </p:sp>
    </p:spTree>
    <p:extLst>
      <p:ext uri="{BB962C8B-B14F-4D97-AF65-F5344CB8AC3E}">
        <p14:creationId xmlns:p14="http://schemas.microsoft.com/office/powerpoint/2010/main" val="2553207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9" name="Rettangolo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it-IT" sz="1800" noProof="0"/>
          </a:p>
        </p:txBody>
      </p:sp>
      <p:cxnSp>
        <p:nvCxnSpPr>
          <p:cNvPr id="12" name="Connettore diritto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olo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defRPr>
            </a:lvl1pPr>
          </a:lstStyle>
          <a:p>
            <a:pPr rtl="0"/>
            <a:r>
              <a:rPr lang="it-IT" noProof="0"/>
              <a:t>Fare clic per modificare lo stile del titolo dello schema</a:t>
            </a:r>
          </a:p>
        </p:txBody>
      </p:sp>
      <p:sp>
        <p:nvSpPr>
          <p:cNvPr id="3" name="Segnaposto contenuto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rtl="0">
              <a:lnSpc>
                <a:spcPct val="150000"/>
              </a:lnSpc>
              <a:spcBef>
                <a:spcPts val="1000"/>
              </a:spcBef>
              <a:spcAft>
                <a:spcPts val="1200"/>
              </a:spcAft>
              <a:buNone/>
            </a:pPr>
            <a:r>
              <a:rPr lang="it-IT" noProof="0"/>
              <a:t>Fare clic per modificare gli stili del testo dello schema</a:t>
            </a:r>
          </a:p>
          <a:p>
            <a:pPr marL="0" lvl="1" indent="0" rtl="0">
              <a:lnSpc>
                <a:spcPct val="150000"/>
              </a:lnSpc>
              <a:spcBef>
                <a:spcPts val="1000"/>
              </a:spcBef>
              <a:spcAft>
                <a:spcPts val="1200"/>
              </a:spcAft>
              <a:buNone/>
            </a:pPr>
            <a:r>
              <a:rPr lang="it-IT" noProof="0"/>
              <a:t>Secondo livello</a:t>
            </a:r>
          </a:p>
          <a:p>
            <a:pPr marL="0" lvl="2" indent="0" rtl="0">
              <a:lnSpc>
                <a:spcPct val="150000"/>
              </a:lnSpc>
              <a:spcBef>
                <a:spcPts val="1000"/>
              </a:spcBef>
              <a:spcAft>
                <a:spcPts val="1200"/>
              </a:spcAft>
              <a:buNone/>
            </a:pPr>
            <a:r>
              <a:rPr lang="it-IT" noProof="0"/>
              <a:t>Terzo livello</a:t>
            </a:r>
          </a:p>
          <a:p>
            <a:pPr marL="0" lvl="3" indent="0" rtl="0">
              <a:lnSpc>
                <a:spcPct val="150000"/>
              </a:lnSpc>
              <a:spcBef>
                <a:spcPts val="1000"/>
              </a:spcBef>
              <a:spcAft>
                <a:spcPts val="1200"/>
              </a:spcAft>
              <a:buNone/>
            </a:pPr>
            <a:r>
              <a:rPr lang="it-IT" noProof="0"/>
              <a:t>Quarto livello</a:t>
            </a:r>
          </a:p>
          <a:p>
            <a:pPr marL="0" lvl="4" indent="0" rtl="0">
              <a:lnSpc>
                <a:spcPct val="150000"/>
              </a:lnSpc>
              <a:spcBef>
                <a:spcPts val="1000"/>
              </a:spcBef>
              <a:spcAft>
                <a:spcPts val="1200"/>
              </a:spcAft>
              <a:buNone/>
            </a:pPr>
            <a:r>
              <a:rPr lang="it-IT" noProof="0"/>
              <a:t>Quinto livello</a:t>
            </a:r>
          </a:p>
        </p:txBody>
      </p:sp>
      <p:sp>
        <p:nvSpPr>
          <p:cNvPr id="6" name="Segnaposto data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4D9FC215-2AE6-4A69-BF36-8F60B92E22C0}" type="datetime1">
              <a:rPr lang="it-IT" noProof="0" smtClean="0"/>
              <a:t>12/10/20</a:t>
            </a:fld>
            <a:endParaRPr lang="it-IT" noProof="0" dirty="0"/>
          </a:p>
        </p:txBody>
      </p:sp>
      <p:sp>
        <p:nvSpPr>
          <p:cNvPr id="7" name="Segnaposto piè di pagina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it-IT" noProof="0"/>
          </a:p>
        </p:txBody>
      </p:sp>
      <p:sp>
        <p:nvSpPr>
          <p:cNvPr id="8" name="Segnaposto numero diapositiva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it-IT" noProof="0" smtClean="0"/>
              <a:pPr rtl="0"/>
              <a:t>‹N›</a:t>
            </a:fld>
            <a:endParaRPr lang="it-IT" noProof="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
        <p:nvSpPr>
          <p:cNvPr id="9" name="Rettangolo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800" noProof="0"/>
          </a:p>
        </p:txBody>
      </p:sp>
      <p:sp>
        <p:nvSpPr>
          <p:cNvPr id="10" name="Rettangolo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800" noProof="0"/>
          </a:p>
        </p:txBody>
      </p:sp>
      <p:sp>
        <p:nvSpPr>
          <p:cNvPr id="2" name="Titolo 1"/>
          <p:cNvSpPr>
            <a:spLocks noGrp="1"/>
          </p:cNvSpPr>
          <p:nvPr>
            <p:ph type="title"/>
          </p:nvPr>
        </p:nvSpPr>
        <p:spPr>
          <a:xfrm>
            <a:off x="521208" y="1536192"/>
            <a:ext cx="6876288" cy="640080"/>
          </a:xfrm>
        </p:spPr>
        <p:txBody>
          <a:bodyPr rtlCol="0">
            <a:normAutofit/>
          </a:bodyPr>
          <a:lstStyle>
            <a:lvl1pPr>
              <a:defRPr sz="3600">
                <a:solidFill>
                  <a:schemeClr val="bg1"/>
                </a:solidFill>
              </a:defRPr>
            </a:lvl1pPr>
          </a:lstStyle>
          <a:p>
            <a:pPr rtl="0"/>
            <a:r>
              <a:rPr lang="it-IT" noProof="0"/>
              <a:t>Fare clic per modificare lo stile del titolo dello schema</a:t>
            </a:r>
          </a:p>
        </p:txBody>
      </p:sp>
      <p:sp>
        <p:nvSpPr>
          <p:cNvPr id="7" name="Segnaposto contenuto 6"/>
          <p:cNvSpPr>
            <a:spLocks noGrp="1"/>
          </p:cNvSpPr>
          <p:nvPr>
            <p:ph sz="quarter" idx="13" hasCustomPrompt="1"/>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rtl="0">
              <a:lnSpc>
                <a:spcPct val="150000"/>
              </a:lnSpc>
              <a:spcBef>
                <a:spcPts val="1000"/>
              </a:spcBef>
              <a:spcAft>
                <a:spcPts val="1200"/>
              </a:spcAft>
              <a:buNone/>
            </a:pPr>
            <a:r>
              <a:rPr lang="it-IT" noProof="0"/>
              <a:t>Fare clic per modificare lo stile del titolo</a:t>
            </a:r>
          </a:p>
          <a:p>
            <a:pPr marL="0" lvl="1" indent="0" rtl="0">
              <a:lnSpc>
                <a:spcPct val="150000"/>
              </a:lnSpc>
              <a:spcBef>
                <a:spcPts val="1000"/>
              </a:spcBef>
              <a:spcAft>
                <a:spcPts val="1200"/>
              </a:spcAft>
              <a:buNone/>
            </a:pPr>
            <a:r>
              <a:rPr lang="it-IT" noProof="0"/>
              <a:t>Secondo livello</a:t>
            </a:r>
          </a:p>
          <a:p>
            <a:pPr marL="0" lvl="2" indent="0" rtl="0">
              <a:lnSpc>
                <a:spcPct val="150000"/>
              </a:lnSpc>
              <a:spcBef>
                <a:spcPts val="1000"/>
              </a:spcBef>
              <a:spcAft>
                <a:spcPts val="1200"/>
              </a:spcAft>
              <a:buNone/>
            </a:pPr>
            <a:r>
              <a:rPr lang="it-IT" noProof="0"/>
              <a:t>Terzo livello</a:t>
            </a:r>
          </a:p>
          <a:p>
            <a:pPr marL="0" lvl="3" indent="0" rtl="0">
              <a:lnSpc>
                <a:spcPct val="150000"/>
              </a:lnSpc>
              <a:spcBef>
                <a:spcPts val="1000"/>
              </a:spcBef>
              <a:spcAft>
                <a:spcPts val="1200"/>
              </a:spcAft>
              <a:buNone/>
            </a:pPr>
            <a:r>
              <a:rPr lang="it-IT" noProof="0"/>
              <a:t>Quarto livello</a:t>
            </a:r>
          </a:p>
          <a:p>
            <a:pPr marL="0" lvl="4" indent="0" rtl="0">
              <a:lnSpc>
                <a:spcPct val="150000"/>
              </a:lnSpc>
              <a:spcBef>
                <a:spcPts val="1000"/>
              </a:spcBef>
              <a:spcAft>
                <a:spcPts val="1200"/>
              </a:spcAft>
              <a:buNone/>
            </a:pPr>
            <a:r>
              <a:rPr lang="it-IT" noProof="0"/>
              <a:t>Quinto livello</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6AA54F-AC10-4802-A792-16D1EBD2669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F89D477-0D66-467E-B2E1-8E090D1E7AB2}"/>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6741287-B7FC-4BD7-AE31-42C611E2F420}"/>
              </a:ext>
            </a:extLst>
          </p:cNvPr>
          <p:cNvSpPr>
            <a:spLocks noGrp="1"/>
          </p:cNvSpPr>
          <p:nvPr>
            <p:ph type="dt" sz="half" idx="10"/>
          </p:nvPr>
        </p:nvSpPr>
        <p:spPr/>
        <p:txBody>
          <a:bodyPr/>
          <a:lstStyle/>
          <a:p>
            <a:fld id="{41928156-FD85-4D6C-874D-EF127F2AEB2B}" type="datetimeFigureOut">
              <a:rPr lang="it-IT" smtClean="0"/>
              <a:t>12/10/20</a:t>
            </a:fld>
            <a:endParaRPr lang="it-IT"/>
          </a:p>
        </p:txBody>
      </p:sp>
      <p:sp>
        <p:nvSpPr>
          <p:cNvPr id="5" name="Segnaposto piè di pagina 4">
            <a:extLst>
              <a:ext uri="{FF2B5EF4-FFF2-40B4-BE49-F238E27FC236}">
                <a16:creationId xmlns:a16="http://schemas.microsoft.com/office/drawing/2014/main" id="{8F1E4DF0-6F90-47EB-B8BC-E23455D1433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C0AA940-2D67-4074-A857-ECF55BE6C236}"/>
              </a:ext>
            </a:extLst>
          </p:cNvPr>
          <p:cNvSpPr>
            <a:spLocks noGrp="1"/>
          </p:cNvSpPr>
          <p:nvPr>
            <p:ph type="sldNum" sz="quarter" idx="12"/>
          </p:nvPr>
        </p:nvSpPr>
        <p:spPr/>
        <p:txBody>
          <a:bodyPr/>
          <a:lstStyle/>
          <a:p>
            <a:fld id="{F873AC5F-8779-4F63-891F-F1E8A5762C32}" type="slidenum">
              <a:rPr lang="it-IT" smtClean="0"/>
              <a:t>‹N›</a:t>
            </a:fld>
            <a:endParaRPr lang="it-IT"/>
          </a:p>
        </p:txBody>
      </p:sp>
    </p:spTree>
    <p:extLst>
      <p:ext uri="{BB962C8B-B14F-4D97-AF65-F5344CB8AC3E}">
        <p14:creationId xmlns:p14="http://schemas.microsoft.com/office/powerpoint/2010/main" val="2373684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B75B37-A4A0-4AD4-B9E8-8E8F3F3777DE}"/>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AD4AF0CB-0BC6-4C49-BDA5-D1C3231005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2C1D8CE8-E724-40D7-990F-0CE4D4DBB228}"/>
              </a:ext>
            </a:extLst>
          </p:cNvPr>
          <p:cNvSpPr>
            <a:spLocks noGrp="1"/>
          </p:cNvSpPr>
          <p:nvPr>
            <p:ph type="dt" sz="half" idx="10"/>
          </p:nvPr>
        </p:nvSpPr>
        <p:spPr/>
        <p:txBody>
          <a:bodyPr/>
          <a:lstStyle/>
          <a:p>
            <a:fld id="{ECFE7195-6253-4189-974F-D5D2D02A108E}" type="datetimeFigureOut">
              <a:rPr lang="it-IT" smtClean="0"/>
              <a:t>12/10/20</a:t>
            </a:fld>
            <a:endParaRPr lang="it-IT"/>
          </a:p>
        </p:txBody>
      </p:sp>
      <p:sp>
        <p:nvSpPr>
          <p:cNvPr id="5" name="Segnaposto piè di pagina 4">
            <a:extLst>
              <a:ext uri="{FF2B5EF4-FFF2-40B4-BE49-F238E27FC236}">
                <a16:creationId xmlns:a16="http://schemas.microsoft.com/office/drawing/2014/main" id="{347CA54D-D78C-4710-A248-88187D4792A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202702C-3EA9-447E-B2F8-970FB29F6800}"/>
              </a:ext>
            </a:extLst>
          </p:cNvPr>
          <p:cNvSpPr>
            <a:spLocks noGrp="1"/>
          </p:cNvSpPr>
          <p:nvPr>
            <p:ph type="sldNum" sz="quarter" idx="12"/>
          </p:nvPr>
        </p:nvSpPr>
        <p:spPr/>
        <p:txBody>
          <a:bodyPr/>
          <a:lstStyle/>
          <a:p>
            <a:fld id="{61CACA1B-40A1-4C88-BE50-F53ED066BCE9}" type="slidenum">
              <a:rPr lang="it-IT" smtClean="0"/>
              <a:t>‹N›</a:t>
            </a:fld>
            <a:endParaRPr lang="it-IT"/>
          </a:p>
        </p:txBody>
      </p:sp>
    </p:spTree>
    <p:extLst>
      <p:ext uri="{BB962C8B-B14F-4D97-AF65-F5344CB8AC3E}">
        <p14:creationId xmlns:p14="http://schemas.microsoft.com/office/powerpoint/2010/main" val="3779779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789CB5-7779-494B-9DEF-A7A22679BD09}"/>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C232E10-84C7-492D-A273-4BE928BC21C7}"/>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C921BA4-25B8-44E2-89C8-1D05EEFC05C5}"/>
              </a:ext>
            </a:extLst>
          </p:cNvPr>
          <p:cNvSpPr>
            <a:spLocks noGrp="1"/>
          </p:cNvSpPr>
          <p:nvPr>
            <p:ph type="dt" sz="half" idx="10"/>
          </p:nvPr>
        </p:nvSpPr>
        <p:spPr/>
        <p:txBody>
          <a:bodyPr/>
          <a:lstStyle/>
          <a:p>
            <a:fld id="{ECFE7195-6253-4189-974F-D5D2D02A108E}" type="datetimeFigureOut">
              <a:rPr lang="it-IT" smtClean="0"/>
              <a:t>12/10/20</a:t>
            </a:fld>
            <a:endParaRPr lang="it-IT"/>
          </a:p>
        </p:txBody>
      </p:sp>
      <p:sp>
        <p:nvSpPr>
          <p:cNvPr id="5" name="Segnaposto piè di pagina 4">
            <a:extLst>
              <a:ext uri="{FF2B5EF4-FFF2-40B4-BE49-F238E27FC236}">
                <a16:creationId xmlns:a16="http://schemas.microsoft.com/office/drawing/2014/main" id="{21CFA5B5-16C8-404A-9C1E-03DAC3B789F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FB07083-1454-4D13-8C5C-FB963C2B481F}"/>
              </a:ext>
            </a:extLst>
          </p:cNvPr>
          <p:cNvSpPr>
            <a:spLocks noGrp="1"/>
          </p:cNvSpPr>
          <p:nvPr>
            <p:ph type="sldNum" sz="quarter" idx="12"/>
          </p:nvPr>
        </p:nvSpPr>
        <p:spPr/>
        <p:txBody>
          <a:bodyPr/>
          <a:lstStyle/>
          <a:p>
            <a:fld id="{61CACA1B-40A1-4C88-BE50-F53ED066BCE9}" type="slidenum">
              <a:rPr lang="it-IT" smtClean="0"/>
              <a:t>‹N›</a:t>
            </a:fld>
            <a:endParaRPr lang="it-IT"/>
          </a:p>
        </p:txBody>
      </p:sp>
    </p:spTree>
    <p:extLst>
      <p:ext uri="{BB962C8B-B14F-4D97-AF65-F5344CB8AC3E}">
        <p14:creationId xmlns:p14="http://schemas.microsoft.com/office/powerpoint/2010/main" val="1870090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09649B-5B72-4558-B5D1-967045A752A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CB43A71-44E6-46BD-956A-F9DF7B5BD0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E350A84-4326-464C-BCA1-4EBDE47BA942}"/>
              </a:ext>
            </a:extLst>
          </p:cNvPr>
          <p:cNvSpPr>
            <a:spLocks noGrp="1"/>
          </p:cNvSpPr>
          <p:nvPr>
            <p:ph type="dt" sz="half" idx="10"/>
          </p:nvPr>
        </p:nvSpPr>
        <p:spPr/>
        <p:txBody>
          <a:bodyPr/>
          <a:lstStyle/>
          <a:p>
            <a:fld id="{ECFE7195-6253-4189-974F-D5D2D02A108E}" type="datetimeFigureOut">
              <a:rPr lang="it-IT" smtClean="0"/>
              <a:t>12/10/20</a:t>
            </a:fld>
            <a:endParaRPr lang="it-IT"/>
          </a:p>
        </p:txBody>
      </p:sp>
      <p:sp>
        <p:nvSpPr>
          <p:cNvPr id="5" name="Segnaposto piè di pagina 4">
            <a:extLst>
              <a:ext uri="{FF2B5EF4-FFF2-40B4-BE49-F238E27FC236}">
                <a16:creationId xmlns:a16="http://schemas.microsoft.com/office/drawing/2014/main" id="{02DFED5E-EE44-4CFA-A25E-539DC9F28B6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EFE82F7-D9DA-4E8E-B5D2-DE9EED3EE122}"/>
              </a:ext>
            </a:extLst>
          </p:cNvPr>
          <p:cNvSpPr>
            <a:spLocks noGrp="1"/>
          </p:cNvSpPr>
          <p:nvPr>
            <p:ph type="sldNum" sz="quarter" idx="12"/>
          </p:nvPr>
        </p:nvSpPr>
        <p:spPr/>
        <p:txBody>
          <a:bodyPr/>
          <a:lstStyle/>
          <a:p>
            <a:fld id="{61CACA1B-40A1-4C88-BE50-F53ED066BCE9}" type="slidenum">
              <a:rPr lang="it-IT" smtClean="0"/>
              <a:t>‹N›</a:t>
            </a:fld>
            <a:endParaRPr lang="it-IT"/>
          </a:p>
        </p:txBody>
      </p:sp>
    </p:spTree>
    <p:extLst>
      <p:ext uri="{BB962C8B-B14F-4D97-AF65-F5344CB8AC3E}">
        <p14:creationId xmlns:p14="http://schemas.microsoft.com/office/powerpoint/2010/main" val="4147576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0430D-6747-4688-9993-3E36DF40782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0288091-2DBE-4E3B-A92F-0CA279E1AB0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03C3751-E269-499F-B668-06414EBA9416}"/>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5F5482F-F0DB-47ED-97DE-512B515C2508}"/>
              </a:ext>
            </a:extLst>
          </p:cNvPr>
          <p:cNvSpPr>
            <a:spLocks noGrp="1"/>
          </p:cNvSpPr>
          <p:nvPr>
            <p:ph type="dt" sz="half" idx="10"/>
          </p:nvPr>
        </p:nvSpPr>
        <p:spPr/>
        <p:txBody>
          <a:bodyPr/>
          <a:lstStyle/>
          <a:p>
            <a:fld id="{ECFE7195-6253-4189-974F-D5D2D02A108E}" type="datetimeFigureOut">
              <a:rPr lang="it-IT" smtClean="0"/>
              <a:t>12/10/20</a:t>
            </a:fld>
            <a:endParaRPr lang="it-IT"/>
          </a:p>
        </p:txBody>
      </p:sp>
      <p:sp>
        <p:nvSpPr>
          <p:cNvPr id="6" name="Segnaposto piè di pagina 5">
            <a:extLst>
              <a:ext uri="{FF2B5EF4-FFF2-40B4-BE49-F238E27FC236}">
                <a16:creationId xmlns:a16="http://schemas.microsoft.com/office/drawing/2014/main" id="{01795AF4-CD36-4BA1-B8CE-4766920E379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D5DDE75-99C2-4937-81F9-35D96ED810EC}"/>
              </a:ext>
            </a:extLst>
          </p:cNvPr>
          <p:cNvSpPr>
            <a:spLocks noGrp="1"/>
          </p:cNvSpPr>
          <p:nvPr>
            <p:ph type="sldNum" sz="quarter" idx="12"/>
          </p:nvPr>
        </p:nvSpPr>
        <p:spPr/>
        <p:txBody>
          <a:bodyPr/>
          <a:lstStyle/>
          <a:p>
            <a:fld id="{61CACA1B-40A1-4C88-BE50-F53ED066BCE9}" type="slidenum">
              <a:rPr lang="it-IT" smtClean="0"/>
              <a:t>‹N›</a:t>
            </a:fld>
            <a:endParaRPr lang="it-IT"/>
          </a:p>
        </p:txBody>
      </p:sp>
    </p:spTree>
    <p:extLst>
      <p:ext uri="{BB962C8B-B14F-4D97-AF65-F5344CB8AC3E}">
        <p14:creationId xmlns:p14="http://schemas.microsoft.com/office/powerpoint/2010/main" val="179647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6BF9C0-DA40-4538-87F2-7175B382CDB1}"/>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6B54E4B-0752-468D-BF12-9D73DA28EA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472EC3B3-CAC4-4A8B-A570-30B235DF70A6}"/>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30946F7-B630-4FD9-95DE-19858DCE66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F7545EF9-A9D7-44E8-87E7-5480E1F725E1}"/>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8F4BCFC-AD74-4A78-B59A-B1292E54435E}"/>
              </a:ext>
            </a:extLst>
          </p:cNvPr>
          <p:cNvSpPr>
            <a:spLocks noGrp="1"/>
          </p:cNvSpPr>
          <p:nvPr>
            <p:ph type="dt" sz="half" idx="10"/>
          </p:nvPr>
        </p:nvSpPr>
        <p:spPr/>
        <p:txBody>
          <a:bodyPr/>
          <a:lstStyle/>
          <a:p>
            <a:fld id="{ECFE7195-6253-4189-974F-D5D2D02A108E}" type="datetimeFigureOut">
              <a:rPr lang="it-IT" smtClean="0"/>
              <a:t>12/10/20</a:t>
            </a:fld>
            <a:endParaRPr lang="it-IT"/>
          </a:p>
        </p:txBody>
      </p:sp>
      <p:sp>
        <p:nvSpPr>
          <p:cNvPr id="8" name="Segnaposto piè di pagina 7">
            <a:extLst>
              <a:ext uri="{FF2B5EF4-FFF2-40B4-BE49-F238E27FC236}">
                <a16:creationId xmlns:a16="http://schemas.microsoft.com/office/drawing/2014/main" id="{BDFD9A13-6C34-4EEF-B5F3-7F3F852B083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6F9F97AC-1C03-4E0D-9E50-0F04403A0FED}"/>
              </a:ext>
            </a:extLst>
          </p:cNvPr>
          <p:cNvSpPr>
            <a:spLocks noGrp="1"/>
          </p:cNvSpPr>
          <p:nvPr>
            <p:ph type="sldNum" sz="quarter" idx="12"/>
          </p:nvPr>
        </p:nvSpPr>
        <p:spPr/>
        <p:txBody>
          <a:bodyPr/>
          <a:lstStyle/>
          <a:p>
            <a:fld id="{61CACA1B-40A1-4C88-BE50-F53ED066BCE9}" type="slidenum">
              <a:rPr lang="it-IT" smtClean="0"/>
              <a:t>‹N›</a:t>
            </a:fld>
            <a:endParaRPr lang="it-IT"/>
          </a:p>
        </p:txBody>
      </p:sp>
    </p:spTree>
    <p:extLst>
      <p:ext uri="{BB962C8B-B14F-4D97-AF65-F5344CB8AC3E}">
        <p14:creationId xmlns:p14="http://schemas.microsoft.com/office/powerpoint/2010/main" val="23798204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solidFill>
          <a:srgbClr val="F5F5F5"/>
        </a:solidFill>
        <a:effectLst/>
      </p:bgPr>
    </p:bg>
    <p:spTree>
      <p:nvGrpSpPr>
        <p:cNvPr id="1" name=""/>
        <p:cNvGrpSpPr/>
        <p:nvPr/>
      </p:nvGrpSpPr>
      <p:grpSpPr>
        <a:xfrm>
          <a:off x="0" y="0"/>
          <a:ext cx="0" cy="0"/>
          <a:chOff x="0" y="0"/>
          <a:chExt cx="0" cy="0"/>
        </a:xfrm>
      </p:grpSpPr>
      <p:sp>
        <p:nvSpPr>
          <p:cNvPr id="7" name="Rettangolo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it-IT" sz="1800" noProof="0"/>
          </a:p>
        </p:txBody>
      </p:sp>
      <p:sp>
        <p:nvSpPr>
          <p:cNvPr id="2" name="Segnaposto titolo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it-IT" noProof="0"/>
              <a:t>Fare clic per modificare lo stile del titolo dello schema</a:t>
            </a:r>
          </a:p>
        </p:txBody>
      </p:sp>
      <p:sp>
        <p:nvSpPr>
          <p:cNvPr id="3" name="Segnaposto testo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30F07B06-4BC3-47A5-A7B1-C606679D1E9F}" type="datetime1">
              <a:rPr lang="it-IT" noProof="0" smtClean="0"/>
              <a:t>12/10/20</a:t>
            </a:fld>
            <a:endParaRPr lang="it-IT" noProof="0"/>
          </a:p>
        </p:txBody>
      </p:sp>
      <p:sp>
        <p:nvSpPr>
          <p:cNvPr id="5" name="Segnaposto piè di pagina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it-IT" noProof="0"/>
          </a:p>
        </p:txBody>
      </p:sp>
      <p:sp>
        <p:nvSpPr>
          <p:cNvPr id="6" name="Segnaposto numero diapositiva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it-IT" noProof="0" smtClean="0"/>
              <a:pPr rtl="0"/>
              <a:t>‹N›</a:t>
            </a:fld>
            <a:endParaRPr lang="it-IT" noProof="0"/>
          </a:p>
        </p:txBody>
      </p:sp>
      <p:cxnSp>
        <p:nvCxnSpPr>
          <p:cNvPr id="8" name="Connettore diritto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D4261BF-E145-4099-990C-A93BCDA93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CC80755-33F9-4F04-8B7E-B73FDE4221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5280E1E-C05E-4B22-A3B2-01CCE76442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FE7195-6253-4189-974F-D5D2D02A108E}" type="datetimeFigureOut">
              <a:rPr lang="it-IT" smtClean="0"/>
              <a:t>12/10/20</a:t>
            </a:fld>
            <a:endParaRPr lang="it-IT"/>
          </a:p>
        </p:txBody>
      </p:sp>
      <p:sp>
        <p:nvSpPr>
          <p:cNvPr id="5" name="Segnaposto piè di pagina 4">
            <a:extLst>
              <a:ext uri="{FF2B5EF4-FFF2-40B4-BE49-F238E27FC236}">
                <a16:creationId xmlns:a16="http://schemas.microsoft.com/office/drawing/2014/main" id="{133A9E1B-02F2-4F1D-A70A-64658095D0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7C80A5EF-49E7-4C10-A2DF-6374F0672D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CACA1B-40A1-4C88-BE50-F53ED066BCE9}" type="slidenum">
              <a:rPr lang="it-IT" smtClean="0"/>
              <a:t>‹N›</a:t>
            </a:fld>
            <a:endParaRPr lang="it-IT"/>
          </a:p>
        </p:txBody>
      </p:sp>
    </p:spTree>
    <p:extLst>
      <p:ext uri="{BB962C8B-B14F-4D97-AF65-F5344CB8AC3E}">
        <p14:creationId xmlns:p14="http://schemas.microsoft.com/office/powerpoint/2010/main" val="357516659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comments" Target="../comments/comment4.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1.xml"/><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notesSlide" Target="../notesSlides/notesSlide9.xml"/><Relationship Id="rId7" Type="http://schemas.openxmlformats.org/officeDocument/2006/relationships/image" Target="../media/image14.wmf"/><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3.wmf"/><Relationship Id="rId4"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10.xml"/><Relationship Id="rId7" Type="http://schemas.openxmlformats.org/officeDocument/2006/relationships/image" Target="../media/image16.w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8.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17.wmf"/></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1.xml"/><Relationship Id="rId7" Type="http://schemas.openxmlformats.org/officeDocument/2006/relationships/image" Target="../media/image20.wmf"/><Relationship Id="rId12" Type="http://schemas.openxmlformats.org/officeDocument/2006/relationships/image" Target="../media/image25.svg"/><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oleObject" Target="../embeddings/oleObject12.bin"/><Relationship Id="rId11" Type="http://schemas.openxmlformats.org/officeDocument/2006/relationships/image" Target="../media/image24.png"/><Relationship Id="rId5" Type="http://schemas.openxmlformats.org/officeDocument/2006/relationships/image" Target="../media/image19.wmf"/><Relationship Id="rId10" Type="http://schemas.openxmlformats.org/officeDocument/2006/relationships/image" Target="../media/image22.svg"/><Relationship Id="rId4" Type="http://schemas.openxmlformats.org/officeDocument/2006/relationships/oleObject" Target="../embeddings/oleObject11.bin"/><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13.xml"/><Relationship Id="rId7" Type="http://schemas.openxmlformats.org/officeDocument/2006/relationships/image" Target="../media/image30.png"/><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29.png"/><Relationship Id="rId5" Type="http://schemas.openxmlformats.org/officeDocument/2006/relationships/image" Target="../media/image28.gif"/><Relationship Id="rId4" Type="http://schemas.openxmlformats.org/officeDocument/2006/relationships/image" Target="../media/image27.gif"/><Relationship Id="rId9" Type="http://schemas.openxmlformats.org/officeDocument/2006/relationships/image" Target="../media/image26.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31.wmf"/><Relationship Id="rId5" Type="http://schemas.openxmlformats.org/officeDocument/2006/relationships/oleObject" Target="../embeddings/oleObject14.bin"/><Relationship Id="rId4" Type="http://schemas.openxmlformats.org/officeDocument/2006/relationships/image" Target="../media/image3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comments" Target="../comments/comment1.x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w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notesSlide" Target="../notesSlides/notesSlide4.xml"/><Relationship Id="rId7"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8.wmf"/><Relationship Id="rId5" Type="http://schemas.openxmlformats.org/officeDocument/2006/relationships/oleObject" Target="../embeddings/oleObject3.bin"/><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comments" Target="../comments/commen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8EE1B31-EA0E-4471-BA4F-23A29D493BEF}"/>
              </a:ext>
            </a:extLst>
          </p:cNvPr>
          <p:cNvSpPr>
            <a:spLocks noGrp="1"/>
          </p:cNvSpPr>
          <p:nvPr>
            <p:ph type="ctrTitle"/>
          </p:nvPr>
        </p:nvSpPr>
        <p:spPr>
          <a:xfrm>
            <a:off x="1523996" y="2819350"/>
            <a:ext cx="9144000" cy="435578"/>
          </a:xfrm>
        </p:spPr>
        <p:txBody>
          <a:bodyPr>
            <a:normAutofit/>
          </a:bodyPr>
          <a:lstStyle/>
          <a:p>
            <a:r>
              <a:rPr lang="it-IT" sz="2400" dirty="0">
                <a:solidFill>
                  <a:schemeClr val="bg2">
                    <a:lumMod val="25000"/>
                  </a:schemeClr>
                </a:solidFill>
                <a:latin typeface="+mn-lt"/>
                <a:ea typeface="Cambria" panose="02040503050406030204" pitchFamily="18" charset="0"/>
                <a:cs typeface="Calibri Light" panose="020F0302020204030204" pitchFamily="34" charset="0"/>
              </a:rPr>
              <a:t>Università Politecnica delle Marche</a:t>
            </a:r>
          </a:p>
        </p:txBody>
      </p:sp>
      <p:sp>
        <p:nvSpPr>
          <p:cNvPr id="5" name="Sottotitolo 2">
            <a:extLst>
              <a:ext uri="{FF2B5EF4-FFF2-40B4-BE49-F238E27FC236}">
                <a16:creationId xmlns:a16="http://schemas.microsoft.com/office/drawing/2014/main" id="{AB9E9557-3C79-4278-B64B-64D1C3C71074}"/>
              </a:ext>
            </a:extLst>
          </p:cNvPr>
          <p:cNvSpPr>
            <a:spLocks noGrp="1"/>
          </p:cNvSpPr>
          <p:nvPr>
            <p:ph type="subTitle" idx="1"/>
          </p:nvPr>
        </p:nvSpPr>
        <p:spPr>
          <a:xfrm>
            <a:off x="2285997" y="3222501"/>
            <a:ext cx="7620000" cy="675322"/>
          </a:xfrm>
        </p:spPr>
        <p:txBody>
          <a:bodyPr>
            <a:normAutofit/>
          </a:bodyPr>
          <a:lstStyle/>
          <a:p>
            <a:pPr>
              <a:lnSpc>
                <a:spcPct val="100000"/>
              </a:lnSpc>
            </a:pPr>
            <a:r>
              <a:rPr lang="it-IT" sz="1400" dirty="0">
                <a:solidFill>
                  <a:schemeClr val="bg2">
                    <a:lumMod val="25000"/>
                  </a:schemeClr>
                </a:solidFill>
                <a:ea typeface="Cambria" panose="02040503050406030204" pitchFamily="18" charset="0"/>
                <a:cs typeface="Calibri Light" panose="020F0302020204030204" pitchFamily="34" charset="0"/>
              </a:rPr>
              <a:t>Corso di Laurea Magistrale in Ingegneria Informatica e dell’Automazione </a:t>
            </a:r>
          </a:p>
          <a:p>
            <a:pPr>
              <a:lnSpc>
                <a:spcPct val="100000"/>
              </a:lnSpc>
            </a:pPr>
            <a:r>
              <a:rPr lang="it-IT" sz="1400" dirty="0">
                <a:solidFill>
                  <a:schemeClr val="bg2">
                    <a:lumMod val="25000"/>
                  </a:schemeClr>
                </a:solidFill>
                <a:ea typeface="Cambria" panose="02040503050406030204" pitchFamily="18" charset="0"/>
                <a:cs typeface="Calibri Light" panose="020F0302020204030204" pitchFamily="34" charset="0"/>
              </a:rPr>
              <a:t>Dipartimento di Ingegneria dell’Informazione</a:t>
            </a:r>
          </a:p>
        </p:txBody>
      </p:sp>
      <p:sp>
        <p:nvSpPr>
          <p:cNvPr id="6" name="Titolo 1">
            <a:extLst>
              <a:ext uri="{FF2B5EF4-FFF2-40B4-BE49-F238E27FC236}">
                <a16:creationId xmlns:a16="http://schemas.microsoft.com/office/drawing/2014/main" id="{0F07AA3F-45CD-4BDD-B344-8BF1B04B2DA0}"/>
              </a:ext>
            </a:extLst>
          </p:cNvPr>
          <p:cNvSpPr txBox="1">
            <a:spLocks/>
          </p:cNvSpPr>
          <p:nvPr/>
        </p:nvSpPr>
        <p:spPr>
          <a:xfrm>
            <a:off x="1523996" y="4652194"/>
            <a:ext cx="9144000" cy="6753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E7E6E6">
                    <a:lumMod val="25000"/>
                  </a:srgbClr>
                </a:solidFill>
                <a:effectLst/>
                <a:uLnTx/>
                <a:uFillTx/>
                <a:latin typeface="Calibri" panose="020F0502020204030204"/>
                <a:ea typeface="Cambria" panose="02040503050406030204" pitchFamily="18" charset="0"/>
                <a:cs typeface="Calibri Light" panose="020F0302020204030204" pitchFamily="34" charset="0"/>
              </a:rPr>
              <a:t>3D Human Pose Estimation based on Convolutional Neural Network and Event-based cameras:</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E7E6E6">
                    <a:lumMod val="25000"/>
                  </a:srgbClr>
                </a:solidFill>
                <a:effectLst/>
                <a:uLnTx/>
                <a:uFillTx/>
                <a:latin typeface="Calibri" panose="020F0502020204030204"/>
                <a:ea typeface="Cambria" panose="02040503050406030204" pitchFamily="18" charset="0"/>
                <a:cs typeface="Calibri Light" panose="020F0302020204030204" pitchFamily="34" charset="0"/>
              </a:rPr>
              <a:t> a proof of concept on a DHP19 dataset</a:t>
            </a:r>
            <a:endParaRPr kumimoji="0" lang="it-IT" sz="2800" b="0" i="0" u="none" strike="noStrike" kern="1200" cap="none" spc="0" normalizeH="0" baseline="0" noProof="0" dirty="0">
              <a:ln>
                <a:noFill/>
              </a:ln>
              <a:solidFill>
                <a:srgbClr val="E7E6E6">
                  <a:lumMod val="25000"/>
                </a:srgbClr>
              </a:solidFill>
              <a:effectLst/>
              <a:uLnTx/>
              <a:uFillTx/>
              <a:latin typeface="Calibri" panose="020F0502020204030204"/>
              <a:ea typeface="Cambria" panose="02040503050406030204" pitchFamily="18" charset="0"/>
              <a:cs typeface="Calibri Light" panose="020F0302020204030204" pitchFamily="34" charset="0"/>
            </a:endParaRPr>
          </a:p>
        </p:txBody>
      </p:sp>
      <p:sp>
        <p:nvSpPr>
          <p:cNvPr id="7" name="CasellaDiTesto 6">
            <a:extLst>
              <a:ext uri="{FF2B5EF4-FFF2-40B4-BE49-F238E27FC236}">
                <a16:creationId xmlns:a16="http://schemas.microsoft.com/office/drawing/2014/main" id="{5B7C1CEE-F421-432F-87FA-089C9112A203}"/>
              </a:ext>
            </a:extLst>
          </p:cNvPr>
          <p:cNvSpPr txBox="1"/>
          <p:nvPr/>
        </p:nvSpPr>
        <p:spPr>
          <a:xfrm>
            <a:off x="2285997" y="5703791"/>
            <a:ext cx="3990978" cy="58477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a:ln>
                  <a:noFill/>
                </a:ln>
                <a:solidFill>
                  <a:srgbClr val="E7E6E6">
                    <a:lumMod val="25000"/>
                  </a:srgbClr>
                </a:solidFill>
                <a:effectLst/>
                <a:uLnTx/>
                <a:uFillTx/>
                <a:latin typeface="Calibri" panose="020F0502020204030204"/>
                <a:ea typeface="Cambria" panose="02040503050406030204" pitchFamily="18" charset="0"/>
                <a:cs typeface="Calibri Light" panose="020F0302020204030204" pitchFamily="34" charset="0"/>
              </a:rPr>
              <a:t>Tutor: </a:t>
            </a:r>
            <a:r>
              <a:rPr kumimoji="0" lang="it-IT" sz="1600" b="0" i="0" u="none" strike="noStrike" kern="1200" cap="none" spc="0" normalizeH="0" baseline="0" noProof="0" dirty="0">
                <a:ln>
                  <a:noFill/>
                </a:ln>
                <a:solidFill>
                  <a:srgbClr val="E7E6E6">
                    <a:lumMod val="25000"/>
                  </a:srgbClr>
                </a:solidFill>
                <a:effectLst/>
                <a:uLnTx/>
                <a:uFillTx/>
                <a:latin typeface="Calibri" panose="020F0502020204030204"/>
                <a:ea typeface="Cambria" panose="02040503050406030204" pitchFamily="18" charset="0"/>
                <a:cs typeface="Calibri Light" panose="020F0302020204030204" pitchFamily="34" charset="0"/>
              </a:rPr>
              <a:t>Prof. E. Frontoni, Prof. A. Mancini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srgbClr val="E7E6E6">
                    <a:lumMod val="25000"/>
                  </a:srgbClr>
                </a:solidFill>
                <a:effectLst/>
                <a:uLnTx/>
                <a:uFillTx/>
                <a:latin typeface="Calibri" panose="020F0502020204030204"/>
                <a:ea typeface="Cambria" panose="02040503050406030204" pitchFamily="18" charset="0"/>
                <a:cs typeface="Calibri Light" panose="020F0302020204030204" pitchFamily="34" charset="0"/>
              </a:rPr>
              <a:t>            </a:t>
            </a:r>
            <a:r>
              <a:rPr kumimoji="0" lang="it-IT" sz="1600" b="0" i="0" u="none" strike="noStrike" kern="1200" cap="none" spc="0" normalizeH="0" baseline="0" noProof="0" dirty="0" err="1">
                <a:ln>
                  <a:noFill/>
                </a:ln>
                <a:solidFill>
                  <a:srgbClr val="E7E6E6">
                    <a:lumMod val="25000"/>
                  </a:srgbClr>
                </a:solidFill>
                <a:effectLst/>
                <a:uLnTx/>
                <a:uFillTx/>
                <a:latin typeface="Calibri" panose="020F0502020204030204"/>
                <a:ea typeface="Cambria" panose="02040503050406030204" pitchFamily="18" charset="0"/>
                <a:cs typeface="Calibri Light" panose="020F0302020204030204" pitchFamily="34" charset="0"/>
              </a:rPr>
              <a:t>Ph.D</a:t>
            </a:r>
            <a:r>
              <a:rPr kumimoji="0" lang="it-IT" sz="1600" b="0" i="0" u="none" strike="noStrike" kern="1200" cap="none" spc="0" normalizeH="0" baseline="0" noProof="0" dirty="0">
                <a:ln>
                  <a:noFill/>
                </a:ln>
                <a:solidFill>
                  <a:srgbClr val="E7E6E6">
                    <a:lumMod val="25000"/>
                  </a:srgbClr>
                </a:solidFill>
                <a:effectLst/>
                <a:uLnTx/>
                <a:uFillTx/>
                <a:latin typeface="Calibri" panose="020F0502020204030204"/>
                <a:ea typeface="Cambria" panose="02040503050406030204" pitchFamily="18" charset="0"/>
                <a:cs typeface="Calibri Light" panose="020F0302020204030204" pitchFamily="34" charset="0"/>
              </a:rPr>
              <a:t>. L. Romeo, R. Rosati</a:t>
            </a:r>
          </a:p>
        </p:txBody>
      </p:sp>
      <p:sp>
        <p:nvSpPr>
          <p:cNvPr id="8" name="CasellaDiTesto 7">
            <a:extLst>
              <a:ext uri="{FF2B5EF4-FFF2-40B4-BE49-F238E27FC236}">
                <a16:creationId xmlns:a16="http://schemas.microsoft.com/office/drawing/2014/main" id="{FFCFACFC-A8C0-4EB0-8E92-BC1193E5A8B7}"/>
              </a:ext>
            </a:extLst>
          </p:cNvPr>
          <p:cNvSpPr txBox="1"/>
          <p:nvPr/>
        </p:nvSpPr>
        <p:spPr>
          <a:xfrm>
            <a:off x="7689844" y="5703790"/>
            <a:ext cx="221615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a:ln>
                  <a:noFill/>
                </a:ln>
                <a:solidFill>
                  <a:srgbClr val="E7E6E6">
                    <a:lumMod val="25000"/>
                  </a:srgbClr>
                </a:solidFill>
                <a:effectLst/>
                <a:uLnTx/>
                <a:uFillTx/>
                <a:latin typeface="Calibri" panose="020F0502020204030204"/>
                <a:ea typeface="Cambria" panose="02040503050406030204" pitchFamily="18" charset="0"/>
                <a:cs typeface="Calibri Light" panose="020F0302020204030204" pitchFamily="34" charset="0"/>
              </a:rPr>
              <a:t>Students: </a:t>
            </a:r>
            <a:r>
              <a:rPr kumimoji="0" lang="it-IT" sz="1600" b="0" i="0" u="none" strike="noStrike" kern="1200" cap="none" spc="0" normalizeH="0" baseline="0" noProof="0" dirty="0">
                <a:ln>
                  <a:noFill/>
                </a:ln>
                <a:solidFill>
                  <a:srgbClr val="E7E6E6">
                    <a:lumMod val="25000"/>
                  </a:srgbClr>
                </a:solidFill>
                <a:effectLst/>
                <a:uLnTx/>
                <a:uFillTx/>
                <a:latin typeface="Calibri" panose="020F0502020204030204"/>
                <a:ea typeface="Cambria" panose="02040503050406030204" pitchFamily="18" charset="0"/>
                <a:cs typeface="Calibri Light" panose="020F0302020204030204" pitchFamily="34" charset="0"/>
              </a:rPr>
              <a:t>L. Lucarelli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srgbClr val="E7E6E6">
                    <a:lumMod val="25000"/>
                  </a:srgbClr>
                </a:solidFill>
                <a:effectLst/>
                <a:uLnTx/>
                <a:uFillTx/>
                <a:latin typeface="Calibri" panose="020F0502020204030204"/>
                <a:ea typeface="Cambria" panose="02040503050406030204" pitchFamily="18" charset="0"/>
                <a:cs typeface="Calibri Light" panose="020F0302020204030204" pitchFamily="34" charset="0"/>
              </a:rPr>
              <a:t>                  A. Manilii</a:t>
            </a:r>
          </a:p>
        </p:txBody>
      </p:sp>
      <p:pic>
        <p:nvPicPr>
          <p:cNvPr id="9" name="Elemento grafico 8">
            <a:extLst>
              <a:ext uri="{FF2B5EF4-FFF2-40B4-BE49-F238E27FC236}">
                <a16:creationId xmlns:a16="http://schemas.microsoft.com/office/drawing/2014/main" id="{DC7EE832-CDBC-4001-992A-CC5E669C6D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51406" y="499474"/>
            <a:ext cx="2289179" cy="2289179"/>
          </a:xfrm>
          <a:prstGeom prst="rect">
            <a:avLst/>
          </a:prstGeom>
        </p:spPr>
      </p:pic>
    </p:spTree>
    <p:extLst>
      <p:ext uri="{BB962C8B-B14F-4D97-AF65-F5344CB8AC3E}">
        <p14:creationId xmlns:p14="http://schemas.microsoft.com/office/powerpoint/2010/main" val="2722456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7">
            <a:extLst>
              <a:ext uri="{FF2B5EF4-FFF2-40B4-BE49-F238E27FC236}">
                <a16:creationId xmlns:a16="http://schemas.microsoft.com/office/drawing/2014/main" id="{C817A5A2-990B-48E5-9D28-11FA64CE0DE9}"/>
              </a:ext>
            </a:extLst>
          </p:cNvPr>
          <p:cNvSpPr>
            <a:spLocks noGrp="1"/>
          </p:cNvSpPr>
          <p:nvPr>
            <p:ph type="title"/>
          </p:nvPr>
        </p:nvSpPr>
        <p:spPr>
          <a:xfrm>
            <a:off x="553656" y="338836"/>
            <a:ext cx="10251568" cy="640080"/>
          </a:xfrm>
        </p:spPr>
        <p:txBody>
          <a:bodyPr rtlCol="0">
            <a:noAutofit/>
          </a:bodyPr>
          <a:lstStyle/>
          <a:p>
            <a:r>
              <a:rPr lang="it-IT" sz="3600" dirty="0">
                <a:latin typeface="+mn-lt"/>
                <a:cs typeface="Calibri Light" panose="020F0302020204030204" pitchFamily="34" charset="0"/>
              </a:rPr>
              <a:t>Multi-Input Multi-Output model (MIMO)</a:t>
            </a:r>
          </a:p>
        </p:txBody>
      </p:sp>
      <p:pic>
        <p:nvPicPr>
          <p:cNvPr id="4" name="Segnaposto contenuto 7" descr="Immagine che contiene orologio&#10;&#10;Descrizione generata automaticamente">
            <a:extLst>
              <a:ext uri="{FF2B5EF4-FFF2-40B4-BE49-F238E27FC236}">
                <a16:creationId xmlns:a16="http://schemas.microsoft.com/office/drawing/2014/main" id="{CD92F17A-27B3-4834-9A11-7818254F9C29}"/>
              </a:ext>
            </a:extLst>
          </p:cNvPr>
          <p:cNvPicPr>
            <a:picLocks noChangeAspect="1"/>
          </p:cNvPicPr>
          <p:nvPr/>
        </p:nvPicPr>
        <p:blipFill>
          <a:blip r:embed="rId3"/>
          <a:stretch>
            <a:fillRect/>
          </a:stretch>
        </p:blipFill>
        <p:spPr>
          <a:xfrm>
            <a:off x="637707" y="1613731"/>
            <a:ext cx="10916586" cy="2375213"/>
          </a:xfrm>
          <a:prstGeom prst="rect">
            <a:avLst/>
          </a:prstGeom>
        </p:spPr>
      </p:pic>
      <p:sp>
        <p:nvSpPr>
          <p:cNvPr id="8" name="CasellaDiTesto 7">
            <a:extLst>
              <a:ext uri="{FF2B5EF4-FFF2-40B4-BE49-F238E27FC236}">
                <a16:creationId xmlns:a16="http://schemas.microsoft.com/office/drawing/2014/main" id="{81CB5D55-1A4B-4EFF-9468-9A733860526B}"/>
              </a:ext>
            </a:extLst>
          </p:cNvPr>
          <p:cNvSpPr txBox="1"/>
          <p:nvPr/>
        </p:nvSpPr>
        <p:spPr>
          <a:xfrm>
            <a:off x="553656" y="4420966"/>
            <a:ext cx="4565221" cy="1708160"/>
          </a:xfrm>
          <a:prstGeom prst="rect">
            <a:avLst/>
          </a:prstGeom>
          <a:noFill/>
        </p:spPr>
        <p:txBody>
          <a:bodyPr wrap="square" rtlCol="0">
            <a:spAutoFit/>
          </a:bodyPr>
          <a:lstStyle/>
          <a:p>
            <a:pPr marL="285750" indent="-285750">
              <a:buFont typeface="Arial" panose="020B0604020202020204" pitchFamily="34" charset="0"/>
              <a:buChar char="•"/>
            </a:pPr>
            <a:r>
              <a:rPr lang="it-IT" sz="2000" dirty="0" err="1">
                <a:solidFill>
                  <a:schemeClr val="bg2">
                    <a:lumMod val="25000"/>
                  </a:schemeClr>
                </a:solidFill>
                <a:cs typeface="Calibri Light" panose="020F0302020204030204" pitchFamily="34" charset="0"/>
              </a:rPr>
              <a:t>Trainable</a:t>
            </a:r>
            <a:r>
              <a:rPr lang="it-IT" sz="2000" dirty="0">
                <a:solidFill>
                  <a:schemeClr val="bg2">
                    <a:lumMod val="25000"/>
                  </a:schemeClr>
                </a:solidFill>
                <a:cs typeface="Calibri Light" panose="020F0302020204030204" pitchFamily="34" charset="0"/>
              </a:rPr>
              <a:t> </a:t>
            </a:r>
            <a:r>
              <a:rPr lang="it-IT" sz="2000" dirty="0" err="1">
                <a:solidFill>
                  <a:schemeClr val="bg2">
                    <a:lumMod val="25000"/>
                  </a:schemeClr>
                </a:solidFill>
                <a:cs typeface="Calibri Light" panose="020F0302020204030204" pitchFamily="34" charset="0"/>
              </a:rPr>
              <a:t>params</a:t>
            </a:r>
            <a:r>
              <a:rPr lang="it-IT" sz="2000" dirty="0">
                <a:solidFill>
                  <a:schemeClr val="bg2">
                    <a:lumMod val="25000"/>
                  </a:schemeClr>
                </a:solidFill>
                <a:cs typeface="Calibri Light" panose="020F0302020204030204" pitchFamily="34" charset="0"/>
              </a:rPr>
              <a:t> = 308,16</a:t>
            </a:r>
          </a:p>
          <a:p>
            <a:pPr marL="285750" indent="-285750">
              <a:buFont typeface="Arial" panose="020B0604020202020204" pitchFamily="34" charset="0"/>
              <a:buChar char="•"/>
            </a:pPr>
            <a:r>
              <a:rPr lang="it-IT" sz="2000" dirty="0">
                <a:solidFill>
                  <a:schemeClr val="bg2">
                    <a:lumMod val="25000"/>
                  </a:schemeClr>
                </a:solidFill>
                <a:cs typeface="Calibri Light" panose="020F0302020204030204" pitchFamily="34" charset="0"/>
              </a:rPr>
              <a:t>Loss </a:t>
            </a:r>
            <a:r>
              <a:rPr lang="it-IT" sz="2000" dirty="0" err="1">
                <a:solidFill>
                  <a:schemeClr val="bg2">
                    <a:lumMod val="25000"/>
                  </a:schemeClr>
                </a:solidFill>
                <a:cs typeface="Calibri Light" panose="020F0302020204030204" pitchFamily="34" charset="0"/>
              </a:rPr>
              <a:t>function</a:t>
            </a:r>
            <a:r>
              <a:rPr lang="it-IT" sz="2000" dirty="0">
                <a:solidFill>
                  <a:schemeClr val="bg2">
                    <a:lumMod val="25000"/>
                  </a:schemeClr>
                </a:solidFill>
                <a:cs typeface="Calibri Light" panose="020F0302020204030204" pitchFamily="34" charset="0"/>
              </a:rPr>
              <a:t> = </a:t>
            </a:r>
            <a:r>
              <a:rPr lang="it-IT" sz="2000" dirty="0" err="1">
                <a:solidFill>
                  <a:schemeClr val="bg2">
                    <a:lumMod val="25000"/>
                  </a:schemeClr>
                </a:solidFill>
                <a:cs typeface="Calibri Light" panose="020F0302020204030204" pitchFamily="34" charset="0"/>
              </a:rPr>
              <a:t>Mean</a:t>
            </a:r>
            <a:r>
              <a:rPr lang="it-IT" sz="2000" dirty="0">
                <a:solidFill>
                  <a:schemeClr val="bg2">
                    <a:lumMod val="25000"/>
                  </a:schemeClr>
                </a:solidFill>
                <a:cs typeface="Calibri Light" panose="020F0302020204030204" pitchFamily="34" charset="0"/>
              </a:rPr>
              <a:t> </a:t>
            </a:r>
            <a:r>
              <a:rPr lang="it-IT" sz="2000" dirty="0" err="1">
                <a:solidFill>
                  <a:schemeClr val="bg2">
                    <a:lumMod val="25000"/>
                  </a:schemeClr>
                </a:solidFill>
                <a:cs typeface="Calibri Light" panose="020F0302020204030204" pitchFamily="34" charset="0"/>
              </a:rPr>
              <a:t>Squared</a:t>
            </a:r>
            <a:r>
              <a:rPr lang="it-IT" sz="2000" dirty="0">
                <a:solidFill>
                  <a:schemeClr val="bg2">
                    <a:lumMod val="25000"/>
                  </a:schemeClr>
                </a:solidFill>
                <a:cs typeface="Calibri Light" panose="020F0302020204030204" pitchFamily="34" charset="0"/>
              </a:rPr>
              <a:t> </a:t>
            </a:r>
            <a:r>
              <a:rPr lang="it-IT" sz="2000" dirty="0" err="1">
                <a:solidFill>
                  <a:schemeClr val="bg2">
                    <a:lumMod val="25000"/>
                  </a:schemeClr>
                </a:solidFill>
                <a:cs typeface="Calibri Light" panose="020F0302020204030204" pitchFamily="34" charset="0"/>
              </a:rPr>
              <a:t>Error</a:t>
            </a:r>
            <a:endParaRPr lang="it-IT" sz="2000" dirty="0">
              <a:solidFill>
                <a:schemeClr val="bg2">
                  <a:lumMod val="25000"/>
                </a:schemeClr>
              </a:solidFill>
              <a:cs typeface="Calibri Light" panose="020F0302020204030204" pitchFamily="34" charset="0"/>
            </a:endParaRPr>
          </a:p>
          <a:p>
            <a:pPr marL="285750" indent="-285750">
              <a:spcBef>
                <a:spcPts val="600"/>
              </a:spcBef>
              <a:buFont typeface="Arial" panose="020B0604020202020204" pitchFamily="34" charset="0"/>
              <a:buChar char="•"/>
            </a:pPr>
            <a:r>
              <a:rPr lang="it-IT" sz="2000" dirty="0" err="1">
                <a:solidFill>
                  <a:schemeClr val="bg2">
                    <a:lumMod val="25000"/>
                  </a:schemeClr>
                </a:solidFill>
                <a:cs typeface="Calibri Light" panose="020F0302020204030204" pitchFamily="34" charset="0"/>
              </a:rPr>
              <a:t>Optimizer</a:t>
            </a:r>
            <a:r>
              <a:rPr lang="it-IT" sz="2000" dirty="0">
                <a:solidFill>
                  <a:schemeClr val="bg2">
                    <a:lumMod val="25000"/>
                  </a:schemeClr>
                </a:solidFill>
                <a:cs typeface="Calibri Light" panose="020F0302020204030204" pitchFamily="34" charset="0"/>
              </a:rPr>
              <a:t> = </a:t>
            </a:r>
            <a:r>
              <a:rPr lang="it-IT" sz="2000" dirty="0" err="1">
                <a:solidFill>
                  <a:schemeClr val="bg2">
                    <a:lumMod val="25000"/>
                  </a:schemeClr>
                </a:solidFill>
                <a:cs typeface="Calibri Light" panose="020F0302020204030204" pitchFamily="34" charset="0"/>
              </a:rPr>
              <a:t>RMSProp</a:t>
            </a:r>
            <a:endParaRPr lang="it-IT" sz="2000" dirty="0">
              <a:solidFill>
                <a:schemeClr val="bg2">
                  <a:lumMod val="25000"/>
                </a:schemeClr>
              </a:solidFill>
              <a:cs typeface="Calibri Light" panose="020F0302020204030204" pitchFamily="34" charset="0"/>
            </a:endParaRPr>
          </a:p>
          <a:p>
            <a:pPr marL="285750" indent="-285750">
              <a:buFont typeface="Arial" panose="020B0604020202020204" pitchFamily="34" charset="0"/>
              <a:buChar char="•"/>
            </a:pPr>
            <a:endParaRPr lang="it-IT" sz="2000" dirty="0">
              <a:solidFill>
                <a:schemeClr val="bg2">
                  <a:lumMod val="25000"/>
                </a:schemeClr>
              </a:solidFill>
              <a:cs typeface="Calibri Light" panose="020F0302020204030204" pitchFamily="34" charset="0"/>
            </a:endParaRPr>
          </a:p>
          <a:p>
            <a:endParaRPr lang="it-IT" sz="2000" dirty="0"/>
          </a:p>
        </p:txBody>
      </p:sp>
    </p:spTree>
    <p:extLst>
      <p:ext uri="{BB962C8B-B14F-4D97-AF65-F5344CB8AC3E}">
        <p14:creationId xmlns:p14="http://schemas.microsoft.com/office/powerpoint/2010/main" val="2917082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7">
            <a:extLst>
              <a:ext uri="{FF2B5EF4-FFF2-40B4-BE49-F238E27FC236}">
                <a16:creationId xmlns:a16="http://schemas.microsoft.com/office/drawing/2014/main" id="{A1317AA4-D5E3-4FE5-9E60-F0BEC2692B52}"/>
              </a:ext>
            </a:extLst>
          </p:cNvPr>
          <p:cNvSpPr txBox="1">
            <a:spLocks/>
          </p:cNvSpPr>
          <p:nvPr/>
        </p:nvSpPr>
        <p:spPr>
          <a:xfrm>
            <a:off x="553656" y="338836"/>
            <a:ext cx="10251568" cy="64008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it-IT" sz="3600" dirty="0" err="1">
                <a:latin typeface="+mn-lt"/>
                <a:cs typeface="Calibri Light" panose="020F0302020204030204" pitchFamily="34" charset="0"/>
              </a:rPr>
              <a:t>Experimental</a:t>
            </a:r>
            <a:r>
              <a:rPr lang="it-IT" sz="3600" dirty="0">
                <a:latin typeface="+mn-lt"/>
                <a:cs typeface="Calibri Light" panose="020F0302020204030204" pitchFamily="34" charset="0"/>
              </a:rPr>
              <a:t> </a:t>
            </a:r>
            <a:r>
              <a:rPr lang="it-IT" sz="3600" dirty="0" err="1">
                <a:latin typeface="+mn-lt"/>
                <a:cs typeface="Calibri Light" panose="020F0302020204030204" pitchFamily="34" charset="0"/>
              </a:rPr>
              <a:t>protocol</a:t>
            </a:r>
            <a:endParaRPr lang="it-IT" sz="3600" dirty="0">
              <a:latin typeface="+mn-lt"/>
            </a:endParaRPr>
          </a:p>
        </p:txBody>
      </p:sp>
      <p:graphicFrame>
        <p:nvGraphicFramePr>
          <p:cNvPr id="6" name="Grafico 5">
            <a:extLst>
              <a:ext uri="{FF2B5EF4-FFF2-40B4-BE49-F238E27FC236}">
                <a16:creationId xmlns:a16="http://schemas.microsoft.com/office/drawing/2014/main" id="{243B720D-D508-44C9-92E0-B3C3F0E6B94E}"/>
              </a:ext>
            </a:extLst>
          </p:cNvPr>
          <p:cNvGraphicFramePr/>
          <p:nvPr>
            <p:extLst>
              <p:ext uri="{D42A27DB-BD31-4B8C-83A1-F6EECF244321}">
                <p14:modId xmlns:p14="http://schemas.microsoft.com/office/powerpoint/2010/main" val="2484680093"/>
              </p:ext>
            </p:extLst>
          </p:nvPr>
        </p:nvGraphicFramePr>
        <p:xfrm>
          <a:off x="4397214" y="1570412"/>
          <a:ext cx="4461854" cy="3117505"/>
        </p:xfrm>
        <a:graphic>
          <a:graphicData uri="http://schemas.openxmlformats.org/drawingml/2006/chart">
            <c:chart xmlns:c="http://schemas.openxmlformats.org/drawingml/2006/chart" xmlns:r="http://schemas.openxmlformats.org/officeDocument/2006/relationships" r:id="rId3"/>
          </a:graphicData>
        </a:graphic>
      </p:graphicFrame>
      <p:sp>
        <p:nvSpPr>
          <p:cNvPr id="21" name="Segnaposto contenuto 2">
            <a:extLst>
              <a:ext uri="{FF2B5EF4-FFF2-40B4-BE49-F238E27FC236}">
                <a16:creationId xmlns:a16="http://schemas.microsoft.com/office/drawing/2014/main" id="{DFD51124-8651-47D2-B961-1EE0ADF891CD}"/>
              </a:ext>
            </a:extLst>
          </p:cNvPr>
          <p:cNvSpPr txBox="1">
            <a:spLocks/>
          </p:cNvSpPr>
          <p:nvPr/>
        </p:nvSpPr>
        <p:spPr>
          <a:xfrm>
            <a:off x="7886909" y="3331089"/>
            <a:ext cx="3599401" cy="15961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it-IT" sz="1800" dirty="0">
                <a:solidFill>
                  <a:schemeClr val="bg2">
                    <a:lumMod val="25000"/>
                  </a:schemeClr>
                </a:solidFill>
                <a:cs typeface="Calibri Light" panose="020F0302020204030204" pitchFamily="34" charset="0"/>
              </a:rPr>
              <a:t>Batch size = 64</a:t>
            </a:r>
          </a:p>
          <a:p>
            <a:pPr>
              <a:lnSpc>
                <a:spcPct val="100000"/>
              </a:lnSpc>
              <a:spcBef>
                <a:spcPts val="600"/>
              </a:spcBef>
            </a:pPr>
            <a:r>
              <a:rPr lang="it-IT" sz="1800" dirty="0" err="1">
                <a:solidFill>
                  <a:schemeClr val="bg2">
                    <a:lumMod val="25000"/>
                  </a:schemeClr>
                </a:solidFill>
                <a:cs typeface="Calibri Light" panose="020F0302020204030204" pitchFamily="34" charset="0"/>
              </a:rPr>
              <a:t>Epochs</a:t>
            </a:r>
            <a:r>
              <a:rPr lang="it-IT" sz="1800" dirty="0">
                <a:solidFill>
                  <a:schemeClr val="bg2">
                    <a:lumMod val="25000"/>
                  </a:schemeClr>
                </a:solidFill>
                <a:cs typeface="Calibri Light" panose="020F0302020204030204" pitchFamily="34" charset="0"/>
              </a:rPr>
              <a:t> = 20</a:t>
            </a:r>
          </a:p>
          <a:p>
            <a:pPr>
              <a:lnSpc>
                <a:spcPct val="100000"/>
              </a:lnSpc>
              <a:spcBef>
                <a:spcPts val="600"/>
              </a:spcBef>
            </a:pPr>
            <a:r>
              <a:rPr lang="it-IT" sz="1800" dirty="0">
                <a:solidFill>
                  <a:schemeClr val="bg2">
                    <a:lumMod val="25000"/>
                  </a:schemeClr>
                </a:solidFill>
                <a:cs typeface="Calibri Light" panose="020F0302020204030204" pitchFamily="34" charset="0"/>
              </a:rPr>
              <a:t>Training time = 70h</a:t>
            </a:r>
          </a:p>
          <a:p>
            <a:pPr>
              <a:lnSpc>
                <a:spcPct val="100000"/>
              </a:lnSpc>
              <a:spcBef>
                <a:spcPts val="600"/>
              </a:spcBef>
            </a:pPr>
            <a:r>
              <a:rPr lang="it-IT" sz="1800" dirty="0">
                <a:solidFill>
                  <a:schemeClr val="bg2">
                    <a:lumMod val="25000"/>
                  </a:schemeClr>
                </a:solidFill>
                <a:cs typeface="Calibri Light" panose="020F0302020204030204" pitchFamily="34" charset="0"/>
              </a:rPr>
              <a:t>Learning rate:</a:t>
            </a:r>
          </a:p>
          <a:p>
            <a:pPr>
              <a:lnSpc>
                <a:spcPct val="100000"/>
              </a:lnSpc>
              <a:spcBef>
                <a:spcPts val="600"/>
              </a:spcBef>
            </a:pPr>
            <a:endParaRPr lang="it-IT" sz="1600" dirty="0">
              <a:solidFill>
                <a:schemeClr val="bg2">
                  <a:lumMod val="25000"/>
                </a:schemeClr>
              </a:solidFill>
              <a:cs typeface="Calibri Light" panose="020F0302020204030204" pitchFamily="34" charset="0"/>
            </a:endParaRPr>
          </a:p>
          <a:p>
            <a:pPr marL="0" indent="0">
              <a:lnSpc>
                <a:spcPct val="100000"/>
              </a:lnSpc>
              <a:spcBef>
                <a:spcPts val="600"/>
              </a:spcBef>
              <a:buNone/>
            </a:pPr>
            <a:r>
              <a:rPr lang="it-IT" sz="1600" dirty="0">
                <a:cs typeface="Calibri Light" panose="020F0302020204030204" pitchFamily="34" charset="0"/>
              </a:rPr>
              <a:t> </a:t>
            </a:r>
          </a:p>
        </p:txBody>
      </p:sp>
      <p:sp>
        <p:nvSpPr>
          <p:cNvPr id="38" name="Segnaposto contenuto 2">
            <a:extLst>
              <a:ext uri="{FF2B5EF4-FFF2-40B4-BE49-F238E27FC236}">
                <a16:creationId xmlns:a16="http://schemas.microsoft.com/office/drawing/2014/main" id="{8EA4E20D-C985-42D0-B28F-887D7C19692A}"/>
              </a:ext>
            </a:extLst>
          </p:cNvPr>
          <p:cNvSpPr txBox="1">
            <a:spLocks/>
          </p:cNvSpPr>
          <p:nvPr/>
        </p:nvSpPr>
        <p:spPr>
          <a:xfrm>
            <a:off x="1077689" y="3325596"/>
            <a:ext cx="3599401" cy="15530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it-IT" sz="1800" dirty="0">
                <a:solidFill>
                  <a:schemeClr val="bg2">
                    <a:lumMod val="25000"/>
                  </a:schemeClr>
                </a:solidFill>
                <a:cs typeface="Calibri Light" panose="020F0302020204030204" pitchFamily="34" charset="0"/>
              </a:rPr>
              <a:t>Batch size = 64</a:t>
            </a:r>
          </a:p>
          <a:p>
            <a:pPr>
              <a:lnSpc>
                <a:spcPct val="100000"/>
              </a:lnSpc>
              <a:spcBef>
                <a:spcPts val="600"/>
              </a:spcBef>
            </a:pPr>
            <a:r>
              <a:rPr lang="it-IT" sz="1800" dirty="0" err="1">
                <a:solidFill>
                  <a:schemeClr val="bg2">
                    <a:lumMod val="25000"/>
                  </a:schemeClr>
                </a:solidFill>
                <a:cs typeface="Calibri Light" panose="020F0302020204030204" pitchFamily="34" charset="0"/>
              </a:rPr>
              <a:t>Epochs</a:t>
            </a:r>
            <a:r>
              <a:rPr lang="it-IT" sz="1800" dirty="0">
                <a:solidFill>
                  <a:schemeClr val="bg2">
                    <a:lumMod val="25000"/>
                  </a:schemeClr>
                </a:solidFill>
                <a:cs typeface="Calibri Light" panose="020F0302020204030204" pitchFamily="34" charset="0"/>
              </a:rPr>
              <a:t> = 20</a:t>
            </a:r>
          </a:p>
          <a:p>
            <a:pPr>
              <a:lnSpc>
                <a:spcPct val="100000"/>
              </a:lnSpc>
              <a:spcBef>
                <a:spcPts val="600"/>
              </a:spcBef>
            </a:pPr>
            <a:r>
              <a:rPr lang="it-IT" sz="1800" dirty="0">
                <a:solidFill>
                  <a:schemeClr val="bg2">
                    <a:lumMod val="25000"/>
                  </a:schemeClr>
                </a:solidFill>
                <a:cs typeface="Calibri Light" panose="020F0302020204030204" pitchFamily="34" charset="0"/>
              </a:rPr>
              <a:t>Training time = 80h</a:t>
            </a:r>
          </a:p>
          <a:p>
            <a:pPr>
              <a:lnSpc>
                <a:spcPct val="100000"/>
              </a:lnSpc>
              <a:spcBef>
                <a:spcPts val="600"/>
              </a:spcBef>
            </a:pPr>
            <a:r>
              <a:rPr lang="it-IT" sz="1800" dirty="0">
                <a:solidFill>
                  <a:schemeClr val="bg2">
                    <a:lumMod val="25000"/>
                  </a:schemeClr>
                </a:solidFill>
                <a:cs typeface="Calibri Light" panose="020F0302020204030204" pitchFamily="34" charset="0"/>
              </a:rPr>
              <a:t>Learning rate:</a:t>
            </a:r>
          </a:p>
          <a:p>
            <a:pPr>
              <a:lnSpc>
                <a:spcPct val="100000"/>
              </a:lnSpc>
              <a:spcBef>
                <a:spcPts val="600"/>
              </a:spcBef>
            </a:pPr>
            <a:endParaRPr lang="it-IT" sz="1600" dirty="0">
              <a:solidFill>
                <a:schemeClr val="bg2">
                  <a:lumMod val="25000"/>
                </a:schemeClr>
              </a:solidFill>
              <a:cs typeface="Calibri Light" panose="020F0302020204030204" pitchFamily="34" charset="0"/>
            </a:endParaRPr>
          </a:p>
          <a:p>
            <a:pPr marL="0" indent="0">
              <a:lnSpc>
                <a:spcPct val="100000"/>
              </a:lnSpc>
              <a:spcBef>
                <a:spcPts val="600"/>
              </a:spcBef>
              <a:buNone/>
            </a:pPr>
            <a:r>
              <a:rPr lang="it-IT" sz="1600" dirty="0">
                <a:cs typeface="Calibri Light" panose="020F0302020204030204" pitchFamily="34" charset="0"/>
              </a:rPr>
              <a:t> </a:t>
            </a:r>
          </a:p>
        </p:txBody>
      </p:sp>
      <p:grpSp>
        <p:nvGrpSpPr>
          <p:cNvPr id="53" name="Gruppo 52">
            <a:extLst>
              <a:ext uri="{FF2B5EF4-FFF2-40B4-BE49-F238E27FC236}">
                <a16:creationId xmlns:a16="http://schemas.microsoft.com/office/drawing/2014/main" id="{EA24CBF8-C362-4F6A-882F-9CFEE5AC42A5}"/>
              </a:ext>
            </a:extLst>
          </p:cNvPr>
          <p:cNvGrpSpPr/>
          <p:nvPr/>
        </p:nvGrpSpPr>
        <p:grpSpPr>
          <a:xfrm>
            <a:off x="550840" y="5018109"/>
            <a:ext cx="4778133" cy="690944"/>
            <a:chOff x="7020650" y="5735836"/>
            <a:chExt cx="4778133" cy="767597"/>
          </a:xfrm>
        </p:grpSpPr>
        <p:cxnSp>
          <p:nvCxnSpPr>
            <p:cNvPr id="54" name="Connettore diritto 53">
              <a:extLst>
                <a:ext uri="{FF2B5EF4-FFF2-40B4-BE49-F238E27FC236}">
                  <a16:creationId xmlns:a16="http://schemas.microsoft.com/office/drawing/2014/main" id="{8D798544-F737-4016-9975-C9AF723774CA}"/>
                </a:ext>
              </a:extLst>
            </p:cNvPr>
            <p:cNvCxnSpPr/>
            <p:nvPr/>
          </p:nvCxnSpPr>
          <p:spPr>
            <a:xfrm flipV="1">
              <a:off x="10464308" y="5951961"/>
              <a:ext cx="0" cy="144039"/>
            </a:xfrm>
            <a:prstGeom prst="line">
              <a:avLst/>
            </a:prstGeom>
          </p:spPr>
          <p:style>
            <a:lnRef idx="1">
              <a:schemeClr val="dk1"/>
            </a:lnRef>
            <a:fillRef idx="0">
              <a:schemeClr val="dk1"/>
            </a:fillRef>
            <a:effectRef idx="0">
              <a:schemeClr val="dk1"/>
            </a:effectRef>
            <a:fontRef idx="minor">
              <a:schemeClr val="tx1"/>
            </a:fontRef>
          </p:style>
        </p:cxnSp>
        <p:grpSp>
          <p:nvGrpSpPr>
            <p:cNvPr id="55" name="Gruppo 54">
              <a:extLst>
                <a:ext uri="{FF2B5EF4-FFF2-40B4-BE49-F238E27FC236}">
                  <a16:creationId xmlns:a16="http://schemas.microsoft.com/office/drawing/2014/main" id="{B76F4845-E11E-4181-8424-FD421ED4B520}"/>
                </a:ext>
              </a:extLst>
            </p:cNvPr>
            <p:cNvGrpSpPr/>
            <p:nvPr/>
          </p:nvGrpSpPr>
          <p:grpSpPr>
            <a:xfrm>
              <a:off x="7020650" y="5735836"/>
              <a:ext cx="4778133" cy="767597"/>
              <a:chOff x="7020650" y="5735836"/>
              <a:chExt cx="4778133" cy="767597"/>
            </a:xfrm>
          </p:grpSpPr>
          <p:cxnSp>
            <p:nvCxnSpPr>
              <p:cNvPr id="56" name="Connettore diritto 55">
                <a:extLst>
                  <a:ext uri="{FF2B5EF4-FFF2-40B4-BE49-F238E27FC236}">
                    <a16:creationId xmlns:a16="http://schemas.microsoft.com/office/drawing/2014/main" id="{C8E2AC4C-C6AF-4C97-8A5F-36D6B7F19B4E}"/>
                  </a:ext>
                </a:extLst>
              </p:cNvPr>
              <p:cNvCxnSpPr>
                <a:cxnSpLocks/>
              </p:cNvCxnSpPr>
              <p:nvPr/>
            </p:nvCxnSpPr>
            <p:spPr>
              <a:xfrm>
                <a:off x="7175500" y="6096000"/>
                <a:ext cx="4343400" cy="0"/>
              </a:xfrm>
              <a:prstGeom prst="line">
                <a:avLst/>
              </a:prstGeom>
            </p:spPr>
            <p:style>
              <a:lnRef idx="1">
                <a:schemeClr val="dk1"/>
              </a:lnRef>
              <a:fillRef idx="0">
                <a:schemeClr val="dk1"/>
              </a:fillRef>
              <a:effectRef idx="0">
                <a:schemeClr val="dk1"/>
              </a:effectRef>
              <a:fontRef idx="minor">
                <a:schemeClr val="tx1"/>
              </a:fontRef>
            </p:style>
          </p:cxnSp>
          <p:sp>
            <p:nvSpPr>
              <p:cNvPr id="57" name="CasellaDiTesto 56">
                <a:extLst>
                  <a:ext uri="{FF2B5EF4-FFF2-40B4-BE49-F238E27FC236}">
                    <a16:creationId xmlns:a16="http://schemas.microsoft.com/office/drawing/2014/main" id="{B323CA92-9CB0-43F7-BB52-A26184EAD30E}"/>
                  </a:ext>
                </a:extLst>
              </p:cNvPr>
              <p:cNvSpPr txBox="1"/>
              <p:nvPr/>
            </p:nvSpPr>
            <p:spPr>
              <a:xfrm>
                <a:off x="7020650" y="6134101"/>
                <a:ext cx="309700" cy="369332"/>
              </a:xfrm>
              <a:prstGeom prst="rect">
                <a:avLst/>
              </a:prstGeom>
              <a:noFill/>
            </p:spPr>
            <p:txBody>
              <a:bodyPr wrap="none" rtlCol="0">
                <a:spAutoFit/>
              </a:bodyPr>
              <a:lstStyle/>
              <a:p>
                <a:r>
                  <a:rPr lang="it-IT" dirty="0"/>
                  <a:t>1</a:t>
                </a:r>
              </a:p>
            </p:txBody>
          </p:sp>
          <p:sp>
            <p:nvSpPr>
              <p:cNvPr id="58" name="CasellaDiTesto 57">
                <a:extLst>
                  <a:ext uri="{FF2B5EF4-FFF2-40B4-BE49-F238E27FC236}">
                    <a16:creationId xmlns:a16="http://schemas.microsoft.com/office/drawing/2014/main" id="{00E43648-E5F4-40EF-AA13-4B62D1C91FC9}"/>
                  </a:ext>
                </a:extLst>
              </p:cNvPr>
              <p:cNvSpPr txBox="1"/>
              <p:nvPr/>
            </p:nvSpPr>
            <p:spPr>
              <a:xfrm>
                <a:off x="11364049" y="6087365"/>
                <a:ext cx="434734" cy="369332"/>
              </a:xfrm>
              <a:prstGeom prst="rect">
                <a:avLst/>
              </a:prstGeom>
              <a:noFill/>
            </p:spPr>
            <p:txBody>
              <a:bodyPr wrap="none" rtlCol="0">
                <a:spAutoFit/>
              </a:bodyPr>
              <a:lstStyle/>
              <a:p>
                <a:r>
                  <a:rPr lang="it-IT" dirty="0"/>
                  <a:t>20</a:t>
                </a:r>
              </a:p>
            </p:txBody>
          </p:sp>
          <p:sp>
            <p:nvSpPr>
              <p:cNvPr id="59" name="CasellaDiTesto 58">
                <a:extLst>
                  <a:ext uri="{FF2B5EF4-FFF2-40B4-BE49-F238E27FC236}">
                    <a16:creationId xmlns:a16="http://schemas.microsoft.com/office/drawing/2014/main" id="{BD8B6BD0-A18E-4816-8B0F-8DDA7546FBD0}"/>
                  </a:ext>
                </a:extLst>
              </p:cNvPr>
              <p:cNvSpPr txBox="1"/>
              <p:nvPr/>
            </p:nvSpPr>
            <p:spPr>
              <a:xfrm>
                <a:off x="9129833" y="6115935"/>
                <a:ext cx="434734" cy="369332"/>
              </a:xfrm>
              <a:prstGeom prst="rect">
                <a:avLst/>
              </a:prstGeom>
              <a:noFill/>
            </p:spPr>
            <p:txBody>
              <a:bodyPr wrap="none" rtlCol="0">
                <a:spAutoFit/>
              </a:bodyPr>
              <a:lstStyle/>
              <a:p>
                <a:r>
                  <a:rPr lang="it-IT" dirty="0"/>
                  <a:t>10</a:t>
                </a:r>
              </a:p>
            </p:txBody>
          </p:sp>
          <p:sp>
            <p:nvSpPr>
              <p:cNvPr id="60" name="CasellaDiTesto 59">
                <a:extLst>
                  <a:ext uri="{FF2B5EF4-FFF2-40B4-BE49-F238E27FC236}">
                    <a16:creationId xmlns:a16="http://schemas.microsoft.com/office/drawing/2014/main" id="{6BB8C6D7-CCE7-4172-9CF4-069367FABF0E}"/>
                  </a:ext>
                </a:extLst>
              </p:cNvPr>
              <p:cNvSpPr txBox="1"/>
              <p:nvPr/>
            </p:nvSpPr>
            <p:spPr>
              <a:xfrm>
                <a:off x="10246941" y="6113039"/>
                <a:ext cx="434734" cy="369332"/>
              </a:xfrm>
              <a:prstGeom prst="rect">
                <a:avLst/>
              </a:prstGeom>
              <a:noFill/>
            </p:spPr>
            <p:txBody>
              <a:bodyPr wrap="none" rtlCol="0">
                <a:spAutoFit/>
              </a:bodyPr>
              <a:lstStyle/>
              <a:p>
                <a:r>
                  <a:rPr lang="it-IT" dirty="0"/>
                  <a:t>15</a:t>
                </a:r>
              </a:p>
            </p:txBody>
          </p:sp>
          <p:cxnSp>
            <p:nvCxnSpPr>
              <p:cNvPr id="61" name="Connettore diritto 60">
                <a:extLst>
                  <a:ext uri="{FF2B5EF4-FFF2-40B4-BE49-F238E27FC236}">
                    <a16:creationId xmlns:a16="http://schemas.microsoft.com/office/drawing/2014/main" id="{4A972506-771E-466B-9371-45B38FA663A6}"/>
                  </a:ext>
                </a:extLst>
              </p:cNvPr>
              <p:cNvCxnSpPr/>
              <p:nvPr/>
            </p:nvCxnSpPr>
            <p:spPr>
              <a:xfrm flipV="1">
                <a:off x="7172960" y="5951961"/>
                <a:ext cx="0" cy="144039"/>
              </a:xfrm>
              <a:prstGeom prst="line">
                <a:avLst/>
              </a:prstGeom>
            </p:spPr>
            <p:style>
              <a:lnRef idx="1">
                <a:schemeClr val="dk1"/>
              </a:lnRef>
              <a:fillRef idx="0">
                <a:schemeClr val="dk1"/>
              </a:fillRef>
              <a:effectRef idx="0">
                <a:schemeClr val="dk1"/>
              </a:effectRef>
              <a:fontRef idx="minor">
                <a:schemeClr val="tx1"/>
              </a:fontRef>
            </p:style>
          </p:cxnSp>
          <p:cxnSp>
            <p:nvCxnSpPr>
              <p:cNvPr id="62" name="Connettore diritto 61">
                <a:extLst>
                  <a:ext uri="{FF2B5EF4-FFF2-40B4-BE49-F238E27FC236}">
                    <a16:creationId xmlns:a16="http://schemas.microsoft.com/office/drawing/2014/main" id="{879883F6-B960-4455-AB42-48F83AB6A056}"/>
                  </a:ext>
                </a:extLst>
              </p:cNvPr>
              <p:cNvCxnSpPr/>
              <p:nvPr/>
            </p:nvCxnSpPr>
            <p:spPr>
              <a:xfrm flipV="1">
                <a:off x="9347200" y="5943326"/>
                <a:ext cx="0" cy="144039"/>
              </a:xfrm>
              <a:prstGeom prst="line">
                <a:avLst/>
              </a:prstGeom>
            </p:spPr>
            <p:style>
              <a:lnRef idx="1">
                <a:schemeClr val="dk1"/>
              </a:lnRef>
              <a:fillRef idx="0">
                <a:schemeClr val="dk1"/>
              </a:fillRef>
              <a:effectRef idx="0">
                <a:schemeClr val="dk1"/>
              </a:effectRef>
              <a:fontRef idx="minor">
                <a:schemeClr val="tx1"/>
              </a:fontRef>
            </p:style>
          </p:cxnSp>
          <p:cxnSp>
            <p:nvCxnSpPr>
              <p:cNvPr id="63" name="Connettore diritto 62">
                <a:extLst>
                  <a:ext uri="{FF2B5EF4-FFF2-40B4-BE49-F238E27FC236}">
                    <a16:creationId xmlns:a16="http://schemas.microsoft.com/office/drawing/2014/main" id="{03FC7737-BDCE-47C3-977F-07A58B145C47}"/>
                  </a:ext>
                </a:extLst>
              </p:cNvPr>
              <p:cNvCxnSpPr/>
              <p:nvPr/>
            </p:nvCxnSpPr>
            <p:spPr>
              <a:xfrm flipV="1">
                <a:off x="11518900" y="5943325"/>
                <a:ext cx="0" cy="144039"/>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CasellaDiTesto 63">
                    <a:extLst>
                      <a:ext uri="{FF2B5EF4-FFF2-40B4-BE49-F238E27FC236}">
                        <a16:creationId xmlns:a16="http://schemas.microsoft.com/office/drawing/2014/main" id="{D52DB760-E0F0-43B7-8C73-D02CCFB5DE5F}"/>
                      </a:ext>
                    </a:extLst>
                  </p:cNvPr>
                  <p:cNvSpPr txBox="1"/>
                  <p:nvPr/>
                </p:nvSpPr>
                <p:spPr>
                  <a:xfrm>
                    <a:off x="7871177" y="5735836"/>
                    <a:ext cx="9144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rPr>
                                <m:t>10</m:t>
                              </m:r>
                            </m:e>
                            <m:sup>
                              <m:r>
                                <a:rPr lang="it-IT" i="1">
                                  <a:latin typeface="Cambria Math" panose="02040503050406030204" pitchFamily="18" charset="0"/>
                                </a:rPr>
                                <m:t>−3</m:t>
                              </m:r>
                            </m:sup>
                          </m:sSup>
                        </m:oMath>
                      </m:oMathPara>
                    </a14:m>
                    <a:endParaRPr lang="it-IT" b="0" dirty="0"/>
                  </a:p>
                  <a:p>
                    <a:endParaRPr lang="it-IT" dirty="0"/>
                  </a:p>
                </p:txBody>
              </p:sp>
            </mc:Choice>
            <mc:Fallback xmlns="">
              <p:sp>
                <p:nvSpPr>
                  <p:cNvPr id="64" name="CasellaDiTesto 63">
                    <a:extLst>
                      <a:ext uri="{FF2B5EF4-FFF2-40B4-BE49-F238E27FC236}">
                        <a16:creationId xmlns:a16="http://schemas.microsoft.com/office/drawing/2014/main" id="{D52DB760-E0F0-43B7-8C73-D02CCFB5DE5F}"/>
                      </a:ext>
                    </a:extLst>
                  </p:cNvPr>
                  <p:cNvSpPr txBox="1">
                    <a:spLocks noRot="1" noChangeAspect="1" noMove="1" noResize="1" noEditPoints="1" noAdjustHandles="1" noChangeArrowheads="1" noChangeShapeType="1" noTextEdit="1"/>
                  </p:cNvSpPr>
                  <p:nvPr/>
                </p:nvSpPr>
                <p:spPr>
                  <a:xfrm>
                    <a:off x="7871177" y="5735836"/>
                    <a:ext cx="914400" cy="646331"/>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5" name="CasellaDiTesto 64">
                    <a:extLst>
                      <a:ext uri="{FF2B5EF4-FFF2-40B4-BE49-F238E27FC236}">
                        <a16:creationId xmlns:a16="http://schemas.microsoft.com/office/drawing/2014/main" id="{351E5B48-5B3A-49EA-B68C-C97F4D9BDA9E}"/>
                      </a:ext>
                    </a:extLst>
                  </p:cNvPr>
                  <p:cNvSpPr txBox="1"/>
                  <p:nvPr/>
                </p:nvSpPr>
                <p:spPr>
                  <a:xfrm>
                    <a:off x="9462180" y="5738251"/>
                    <a:ext cx="9144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it-IT" i="1" smtClean="0">
                                  <a:latin typeface="Cambria Math" panose="02040503050406030204" pitchFamily="18" charset="0"/>
                                </a:rPr>
                              </m:ctrlPr>
                            </m:sSupPr>
                            <m:e>
                              <m:r>
                                <a:rPr lang="it-IT" i="1">
                                  <a:latin typeface="Cambria Math" panose="02040503050406030204" pitchFamily="18" charset="0"/>
                                </a:rPr>
                                <m:t>10</m:t>
                              </m:r>
                            </m:e>
                            <m:sup>
                              <m:r>
                                <a:rPr lang="it-IT" i="1">
                                  <a:latin typeface="Cambria Math" panose="02040503050406030204" pitchFamily="18" charset="0"/>
                                </a:rPr>
                                <m:t>−</m:t>
                              </m:r>
                              <m:r>
                                <a:rPr lang="it-IT" b="0" i="1" smtClean="0">
                                  <a:latin typeface="Cambria Math" panose="02040503050406030204" pitchFamily="18" charset="0"/>
                                </a:rPr>
                                <m:t>4</m:t>
                              </m:r>
                            </m:sup>
                          </m:sSup>
                        </m:oMath>
                      </m:oMathPara>
                    </a14:m>
                    <a:endParaRPr lang="it-IT" b="0" dirty="0"/>
                  </a:p>
                  <a:p>
                    <a:endParaRPr lang="it-IT" dirty="0"/>
                  </a:p>
                </p:txBody>
              </p:sp>
            </mc:Choice>
            <mc:Fallback xmlns="">
              <p:sp>
                <p:nvSpPr>
                  <p:cNvPr id="65" name="CasellaDiTesto 64">
                    <a:extLst>
                      <a:ext uri="{FF2B5EF4-FFF2-40B4-BE49-F238E27FC236}">
                        <a16:creationId xmlns:a16="http://schemas.microsoft.com/office/drawing/2014/main" id="{351E5B48-5B3A-49EA-B68C-C97F4D9BDA9E}"/>
                      </a:ext>
                    </a:extLst>
                  </p:cNvPr>
                  <p:cNvSpPr txBox="1">
                    <a:spLocks noRot="1" noChangeAspect="1" noMove="1" noResize="1" noEditPoints="1" noAdjustHandles="1" noChangeArrowheads="1" noChangeShapeType="1" noTextEdit="1"/>
                  </p:cNvSpPr>
                  <p:nvPr/>
                </p:nvSpPr>
                <p:spPr>
                  <a:xfrm>
                    <a:off x="9462180" y="5738251"/>
                    <a:ext cx="914400" cy="646331"/>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6" name="CasellaDiTesto 65">
                    <a:extLst>
                      <a:ext uri="{FF2B5EF4-FFF2-40B4-BE49-F238E27FC236}">
                        <a16:creationId xmlns:a16="http://schemas.microsoft.com/office/drawing/2014/main" id="{A9B13BCC-D1D9-496F-8E9F-9574EFBA1AB2}"/>
                      </a:ext>
                    </a:extLst>
                  </p:cNvPr>
                  <p:cNvSpPr txBox="1"/>
                  <p:nvPr/>
                </p:nvSpPr>
                <p:spPr>
                  <a:xfrm>
                    <a:off x="10537378" y="5738250"/>
                    <a:ext cx="9144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it-IT" i="1" smtClean="0">
                                  <a:latin typeface="Cambria Math" panose="02040503050406030204" pitchFamily="18" charset="0"/>
                                </a:rPr>
                              </m:ctrlPr>
                            </m:sSupPr>
                            <m:e>
                              <m:r>
                                <a:rPr lang="it-IT" i="1">
                                  <a:latin typeface="Cambria Math" panose="02040503050406030204" pitchFamily="18" charset="0"/>
                                </a:rPr>
                                <m:t>10</m:t>
                              </m:r>
                            </m:e>
                            <m:sup>
                              <m:r>
                                <a:rPr lang="it-IT" i="1">
                                  <a:latin typeface="Cambria Math" panose="02040503050406030204" pitchFamily="18" charset="0"/>
                                </a:rPr>
                                <m:t>−</m:t>
                              </m:r>
                              <m:r>
                                <a:rPr lang="it-IT" b="0" i="1" smtClean="0">
                                  <a:latin typeface="Cambria Math" panose="02040503050406030204" pitchFamily="18" charset="0"/>
                                </a:rPr>
                                <m:t>5</m:t>
                              </m:r>
                            </m:sup>
                          </m:sSup>
                        </m:oMath>
                      </m:oMathPara>
                    </a14:m>
                    <a:endParaRPr lang="it-IT" b="0" dirty="0"/>
                  </a:p>
                  <a:p>
                    <a:endParaRPr lang="it-IT" dirty="0"/>
                  </a:p>
                </p:txBody>
              </p:sp>
            </mc:Choice>
            <mc:Fallback xmlns="">
              <p:sp>
                <p:nvSpPr>
                  <p:cNvPr id="66" name="CasellaDiTesto 65">
                    <a:extLst>
                      <a:ext uri="{FF2B5EF4-FFF2-40B4-BE49-F238E27FC236}">
                        <a16:creationId xmlns:a16="http://schemas.microsoft.com/office/drawing/2014/main" id="{A9B13BCC-D1D9-496F-8E9F-9574EFBA1AB2}"/>
                      </a:ext>
                    </a:extLst>
                  </p:cNvPr>
                  <p:cNvSpPr txBox="1">
                    <a:spLocks noRot="1" noChangeAspect="1" noMove="1" noResize="1" noEditPoints="1" noAdjustHandles="1" noChangeArrowheads="1" noChangeShapeType="1" noTextEdit="1"/>
                  </p:cNvSpPr>
                  <p:nvPr/>
                </p:nvSpPr>
                <p:spPr>
                  <a:xfrm>
                    <a:off x="10537378" y="5738250"/>
                    <a:ext cx="914400" cy="646331"/>
                  </a:xfrm>
                  <a:prstGeom prst="rect">
                    <a:avLst/>
                  </a:prstGeom>
                  <a:blipFill>
                    <a:blip r:embed="rId6"/>
                    <a:stretch>
                      <a:fillRect/>
                    </a:stretch>
                  </a:blipFill>
                </p:spPr>
                <p:txBody>
                  <a:bodyPr/>
                  <a:lstStyle/>
                  <a:p>
                    <a:r>
                      <a:rPr lang="it-IT">
                        <a:noFill/>
                      </a:rPr>
                      <a:t> </a:t>
                    </a:r>
                  </a:p>
                </p:txBody>
              </p:sp>
            </mc:Fallback>
          </mc:AlternateContent>
        </p:grpSp>
      </p:grpSp>
      <p:grpSp>
        <p:nvGrpSpPr>
          <p:cNvPr id="67" name="Gruppo 66">
            <a:extLst>
              <a:ext uri="{FF2B5EF4-FFF2-40B4-BE49-F238E27FC236}">
                <a16:creationId xmlns:a16="http://schemas.microsoft.com/office/drawing/2014/main" id="{1D6E44E0-3B02-4554-B5DC-5F2612112FC9}"/>
              </a:ext>
            </a:extLst>
          </p:cNvPr>
          <p:cNvGrpSpPr/>
          <p:nvPr/>
        </p:nvGrpSpPr>
        <p:grpSpPr>
          <a:xfrm>
            <a:off x="6708177" y="5017886"/>
            <a:ext cx="4778133" cy="690944"/>
            <a:chOff x="7020650" y="5735836"/>
            <a:chExt cx="4778133" cy="767597"/>
          </a:xfrm>
        </p:grpSpPr>
        <p:cxnSp>
          <p:nvCxnSpPr>
            <p:cNvPr id="68" name="Connettore diritto 67">
              <a:extLst>
                <a:ext uri="{FF2B5EF4-FFF2-40B4-BE49-F238E27FC236}">
                  <a16:creationId xmlns:a16="http://schemas.microsoft.com/office/drawing/2014/main" id="{6FF828F5-C0FD-40CE-A24F-8E0D74DB379D}"/>
                </a:ext>
              </a:extLst>
            </p:cNvPr>
            <p:cNvCxnSpPr/>
            <p:nvPr/>
          </p:nvCxnSpPr>
          <p:spPr>
            <a:xfrm flipV="1">
              <a:off x="10464308" y="5951961"/>
              <a:ext cx="0" cy="144039"/>
            </a:xfrm>
            <a:prstGeom prst="line">
              <a:avLst/>
            </a:prstGeom>
          </p:spPr>
          <p:style>
            <a:lnRef idx="1">
              <a:schemeClr val="dk1"/>
            </a:lnRef>
            <a:fillRef idx="0">
              <a:schemeClr val="dk1"/>
            </a:fillRef>
            <a:effectRef idx="0">
              <a:schemeClr val="dk1"/>
            </a:effectRef>
            <a:fontRef idx="minor">
              <a:schemeClr val="tx1"/>
            </a:fontRef>
          </p:style>
        </p:cxnSp>
        <p:grpSp>
          <p:nvGrpSpPr>
            <p:cNvPr id="69" name="Gruppo 68">
              <a:extLst>
                <a:ext uri="{FF2B5EF4-FFF2-40B4-BE49-F238E27FC236}">
                  <a16:creationId xmlns:a16="http://schemas.microsoft.com/office/drawing/2014/main" id="{BFC66228-5F84-403A-BC98-85FB1198B04D}"/>
                </a:ext>
              </a:extLst>
            </p:cNvPr>
            <p:cNvGrpSpPr/>
            <p:nvPr/>
          </p:nvGrpSpPr>
          <p:grpSpPr>
            <a:xfrm>
              <a:off x="7020650" y="5735836"/>
              <a:ext cx="4778133" cy="767597"/>
              <a:chOff x="7020650" y="5735836"/>
              <a:chExt cx="4778133" cy="767597"/>
            </a:xfrm>
          </p:grpSpPr>
          <p:cxnSp>
            <p:nvCxnSpPr>
              <p:cNvPr id="70" name="Connettore diritto 69">
                <a:extLst>
                  <a:ext uri="{FF2B5EF4-FFF2-40B4-BE49-F238E27FC236}">
                    <a16:creationId xmlns:a16="http://schemas.microsoft.com/office/drawing/2014/main" id="{6E78E797-D728-4D1C-BFDD-15AF315532D3}"/>
                  </a:ext>
                </a:extLst>
              </p:cNvPr>
              <p:cNvCxnSpPr>
                <a:cxnSpLocks/>
              </p:cNvCxnSpPr>
              <p:nvPr/>
            </p:nvCxnSpPr>
            <p:spPr>
              <a:xfrm>
                <a:off x="7175500" y="6096000"/>
                <a:ext cx="4343400" cy="0"/>
              </a:xfrm>
              <a:prstGeom prst="line">
                <a:avLst/>
              </a:prstGeom>
            </p:spPr>
            <p:style>
              <a:lnRef idx="1">
                <a:schemeClr val="dk1"/>
              </a:lnRef>
              <a:fillRef idx="0">
                <a:schemeClr val="dk1"/>
              </a:fillRef>
              <a:effectRef idx="0">
                <a:schemeClr val="dk1"/>
              </a:effectRef>
              <a:fontRef idx="minor">
                <a:schemeClr val="tx1"/>
              </a:fontRef>
            </p:style>
          </p:cxnSp>
          <p:sp>
            <p:nvSpPr>
              <p:cNvPr id="71" name="CasellaDiTesto 70">
                <a:extLst>
                  <a:ext uri="{FF2B5EF4-FFF2-40B4-BE49-F238E27FC236}">
                    <a16:creationId xmlns:a16="http://schemas.microsoft.com/office/drawing/2014/main" id="{729B7BAF-7D82-4A65-8292-8F0201C98B70}"/>
                  </a:ext>
                </a:extLst>
              </p:cNvPr>
              <p:cNvSpPr txBox="1"/>
              <p:nvPr/>
            </p:nvSpPr>
            <p:spPr>
              <a:xfrm>
                <a:off x="7020650" y="6134101"/>
                <a:ext cx="309700" cy="369332"/>
              </a:xfrm>
              <a:prstGeom prst="rect">
                <a:avLst/>
              </a:prstGeom>
              <a:noFill/>
            </p:spPr>
            <p:txBody>
              <a:bodyPr wrap="none" rtlCol="0">
                <a:spAutoFit/>
              </a:bodyPr>
              <a:lstStyle/>
              <a:p>
                <a:r>
                  <a:rPr lang="it-IT" dirty="0"/>
                  <a:t>1</a:t>
                </a:r>
              </a:p>
            </p:txBody>
          </p:sp>
          <p:sp>
            <p:nvSpPr>
              <p:cNvPr id="72" name="CasellaDiTesto 71">
                <a:extLst>
                  <a:ext uri="{FF2B5EF4-FFF2-40B4-BE49-F238E27FC236}">
                    <a16:creationId xmlns:a16="http://schemas.microsoft.com/office/drawing/2014/main" id="{8D9740B8-E0F9-4897-BF28-E29291DCAACB}"/>
                  </a:ext>
                </a:extLst>
              </p:cNvPr>
              <p:cNvSpPr txBox="1"/>
              <p:nvPr/>
            </p:nvSpPr>
            <p:spPr>
              <a:xfrm>
                <a:off x="11364049" y="6087365"/>
                <a:ext cx="434734" cy="369332"/>
              </a:xfrm>
              <a:prstGeom prst="rect">
                <a:avLst/>
              </a:prstGeom>
              <a:noFill/>
            </p:spPr>
            <p:txBody>
              <a:bodyPr wrap="none" rtlCol="0">
                <a:spAutoFit/>
              </a:bodyPr>
              <a:lstStyle/>
              <a:p>
                <a:r>
                  <a:rPr lang="it-IT" dirty="0"/>
                  <a:t>20</a:t>
                </a:r>
              </a:p>
            </p:txBody>
          </p:sp>
          <p:sp>
            <p:nvSpPr>
              <p:cNvPr id="73" name="CasellaDiTesto 72">
                <a:extLst>
                  <a:ext uri="{FF2B5EF4-FFF2-40B4-BE49-F238E27FC236}">
                    <a16:creationId xmlns:a16="http://schemas.microsoft.com/office/drawing/2014/main" id="{43F1F495-D05C-4EF5-89CD-64D266AAD154}"/>
                  </a:ext>
                </a:extLst>
              </p:cNvPr>
              <p:cNvSpPr txBox="1"/>
              <p:nvPr/>
            </p:nvSpPr>
            <p:spPr>
              <a:xfrm>
                <a:off x="9129833" y="6115935"/>
                <a:ext cx="434734" cy="369332"/>
              </a:xfrm>
              <a:prstGeom prst="rect">
                <a:avLst/>
              </a:prstGeom>
              <a:noFill/>
            </p:spPr>
            <p:txBody>
              <a:bodyPr wrap="none" rtlCol="0">
                <a:spAutoFit/>
              </a:bodyPr>
              <a:lstStyle/>
              <a:p>
                <a:r>
                  <a:rPr lang="it-IT" dirty="0"/>
                  <a:t>10</a:t>
                </a:r>
              </a:p>
            </p:txBody>
          </p:sp>
          <p:sp>
            <p:nvSpPr>
              <p:cNvPr id="74" name="CasellaDiTesto 73">
                <a:extLst>
                  <a:ext uri="{FF2B5EF4-FFF2-40B4-BE49-F238E27FC236}">
                    <a16:creationId xmlns:a16="http://schemas.microsoft.com/office/drawing/2014/main" id="{D7359380-8DAA-495B-9F40-A824C96E5605}"/>
                  </a:ext>
                </a:extLst>
              </p:cNvPr>
              <p:cNvSpPr txBox="1"/>
              <p:nvPr/>
            </p:nvSpPr>
            <p:spPr>
              <a:xfrm>
                <a:off x="10246941" y="6113039"/>
                <a:ext cx="434734" cy="369332"/>
              </a:xfrm>
              <a:prstGeom prst="rect">
                <a:avLst/>
              </a:prstGeom>
              <a:noFill/>
            </p:spPr>
            <p:txBody>
              <a:bodyPr wrap="none" rtlCol="0">
                <a:spAutoFit/>
              </a:bodyPr>
              <a:lstStyle/>
              <a:p>
                <a:r>
                  <a:rPr lang="it-IT" dirty="0"/>
                  <a:t>15</a:t>
                </a:r>
              </a:p>
            </p:txBody>
          </p:sp>
          <p:cxnSp>
            <p:nvCxnSpPr>
              <p:cNvPr id="75" name="Connettore diritto 74">
                <a:extLst>
                  <a:ext uri="{FF2B5EF4-FFF2-40B4-BE49-F238E27FC236}">
                    <a16:creationId xmlns:a16="http://schemas.microsoft.com/office/drawing/2014/main" id="{EBF0C723-A5C0-4669-A520-678CBE49CFA4}"/>
                  </a:ext>
                </a:extLst>
              </p:cNvPr>
              <p:cNvCxnSpPr/>
              <p:nvPr/>
            </p:nvCxnSpPr>
            <p:spPr>
              <a:xfrm flipV="1">
                <a:off x="7172960" y="5951961"/>
                <a:ext cx="0" cy="144039"/>
              </a:xfrm>
              <a:prstGeom prst="line">
                <a:avLst/>
              </a:prstGeom>
            </p:spPr>
            <p:style>
              <a:lnRef idx="1">
                <a:schemeClr val="dk1"/>
              </a:lnRef>
              <a:fillRef idx="0">
                <a:schemeClr val="dk1"/>
              </a:fillRef>
              <a:effectRef idx="0">
                <a:schemeClr val="dk1"/>
              </a:effectRef>
              <a:fontRef idx="minor">
                <a:schemeClr val="tx1"/>
              </a:fontRef>
            </p:style>
          </p:cxnSp>
          <p:cxnSp>
            <p:nvCxnSpPr>
              <p:cNvPr id="76" name="Connettore diritto 75">
                <a:extLst>
                  <a:ext uri="{FF2B5EF4-FFF2-40B4-BE49-F238E27FC236}">
                    <a16:creationId xmlns:a16="http://schemas.microsoft.com/office/drawing/2014/main" id="{9AC0A93F-753B-498E-9098-7B63F3EA1F2E}"/>
                  </a:ext>
                </a:extLst>
              </p:cNvPr>
              <p:cNvCxnSpPr/>
              <p:nvPr/>
            </p:nvCxnSpPr>
            <p:spPr>
              <a:xfrm flipV="1">
                <a:off x="9347200" y="5943326"/>
                <a:ext cx="0" cy="144039"/>
              </a:xfrm>
              <a:prstGeom prst="line">
                <a:avLst/>
              </a:prstGeom>
            </p:spPr>
            <p:style>
              <a:lnRef idx="1">
                <a:schemeClr val="dk1"/>
              </a:lnRef>
              <a:fillRef idx="0">
                <a:schemeClr val="dk1"/>
              </a:fillRef>
              <a:effectRef idx="0">
                <a:schemeClr val="dk1"/>
              </a:effectRef>
              <a:fontRef idx="minor">
                <a:schemeClr val="tx1"/>
              </a:fontRef>
            </p:style>
          </p:cxnSp>
          <p:cxnSp>
            <p:nvCxnSpPr>
              <p:cNvPr id="77" name="Connettore diritto 76">
                <a:extLst>
                  <a:ext uri="{FF2B5EF4-FFF2-40B4-BE49-F238E27FC236}">
                    <a16:creationId xmlns:a16="http://schemas.microsoft.com/office/drawing/2014/main" id="{CADBD8F6-1127-4588-9FF2-95EE00FDD8A1}"/>
                  </a:ext>
                </a:extLst>
              </p:cNvPr>
              <p:cNvCxnSpPr/>
              <p:nvPr/>
            </p:nvCxnSpPr>
            <p:spPr>
              <a:xfrm flipV="1">
                <a:off x="11518900" y="5943325"/>
                <a:ext cx="0" cy="144039"/>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8" name="CasellaDiTesto 77">
                    <a:extLst>
                      <a:ext uri="{FF2B5EF4-FFF2-40B4-BE49-F238E27FC236}">
                        <a16:creationId xmlns:a16="http://schemas.microsoft.com/office/drawing/2014/main" id="{D955A5B0-4917-4F04-82E5-3F62E51F2298}"/>
                      </a:ext>
                    </a:extLst>
                  </p:cNvPr>
                  <p:cNvSpPr txBox="1"/>
                  <p:nvPr/>
                </p:nvSpPr>
                <p:spPr>
                  <a:xfrm>
                    <a:off x="7871177" y="5735836"/>
                    <a:ext cx="9144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rPr>
                                <m:t>10</m:t>
                              </m:r>
                            </m:e>
                            <m:sup>
                              <m:r>
                                <a:rPr lang="it-IT" i="1">
                                  <a:latin typeface="Cambria Math" panose="02040503050406030204" pitchFamily="18" charset="0"/>
                                </a:rPr>
                                <m:t>−3</m:t>
                              </m:r>
                            </m:sup>
                          </m:sSup>
                        </m:oMath>
                      </m:oMathPara>
                    </a14:m>
                    <a:endParaRPr lang="it-IT" b="0" dirty="0"/>
                  </a:p>
                  <a:p>
                    <a:endParaRPr lang="it-IT" dirty="0"/>
                  </a:p>
                </p:txBody>
              </p:sp>
            </mc:Choice>
            <mc:Fallback xmlns="">
              <p:sp>
                <p:nvSpPr>
                  <p:cNvPr id="78" name="CasellaDiTesto 77">
                    <a:extLst>
                      <a:ext uri="{FF2B5EF4-FFF2-40B4-BE49-F238E27FC236}">
                        <a16:creationId xmlns:a16="http://schemas.microsoft.com/office/drawing/2014/main" id="{D955A5B0-4917-4F04-82E5-3F62E51F2298}"/>
                      </a:ext>
                    </a:extLst>
                  </p:cNvPr>
                  <p:cNvSpPr txBox="1">
                    <a:spLocks noRot="1" noChangeAspect="1" noMove="1" noResize="1" noEditPoints="1" noAdjustHandles="1" noChangeArrowheads="1" noChangeShapeType="1" noTextEdit="1"/>
                  </p:cNvSpPr>
                  <p:nvPr/>
                </p:nvSpPr>
                <p:spPr>
                  <a:xfrm>
                    <a:off x="7871177" y="5735836"/>
                    <a:ext cx="914400" cy="646331"/>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79" name="CasellaDiTesto 78">
                    <a:extLst>
                      <a:ext uri="{FF2B5EF4-FFF2-40B4-BE49-F238E27FC236}">
                        <a16:creationId xmlns:a16="http://schemas.microsoft.com/office/drawing/2014/main" id="{8B0A4FAE-E683-4D32-8E6C-99FF5E455B66}"/>
                      </a:ext>
                    </a:extLst>
                  </p:cNvPr>
                  <p:cNvSpPr txBox="1"/>
                  <p:nvPr/>
                </p:nvSpPr>
                <p:spPr>
                  <a:xfrm>
                    <a:off x="9462180" y="5738251"/>
                    <a:ext cx="9144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it-IT" i="1" smtClean="0">
                                  <a:latin typeface="Cambria Math" panose="02040503050406030204" pitchFamily="18" charset="0"/>
                                </a:rPr>
                              </m:ctrlPr>
                            </m:sSupPr>
                            <m:e>
                              <m:r>
                                <a:rPr lang="it-IT" i="1">
                                  <a:latin typeface="Cambria Math" panose="02040503050406030204" pitchFamily="18" charset="0"/>
                                </a:rPr>
                                <m:t>10</m:t>
                              </m:r>
                            </m:e>
                            <m:sup>
                              <m:r>
                                <a:rPr lang="it-IT" i="1">
                                  <a:latin typeface="Cambria Math" panose="02040503050406030204" pitchFamily="18" charset="0"/>
                                </a:rPr>
                                <m:t>−</m:t>
                              </m:r>
                              <m:r>
                                <a:rPr lang="it-IT" b="0" i="1" smtClean="0">
                                  <a:latin typeface="Cambria Math" panose="02040503050406030204" pitchFamily="18" charset="0"/>
                                </a:rPr>
                                <m:t>4</m:t>
                              </m:r>
                            </m:sup>
                          </m:sSup>
                        </m:oMath>
                      </m:oMathPara>
                    </a14:m>
                    <a:endParaRPr lang="it-IT" b="0" dirty="0"/>
                  </a:p>
                  <a:p>
                    <a:endParaRPr lang="it-IT" dirty="0"/>
                  </a:p>
                </p:txBody>
              </p:sp>
            </mc:Choice>
            <mc:Fallback xmlns="">
              <p:sp>
                <p:nvSpPr>
                  <p:cNvPr id="79" name="CasellaDiTesto 78">
                    <a:extLst>
                      <a:ext uri="{FF2B5EF4-FFF2-40B4-BE49-F238E27FC236}">
                        <a16:creationId xmlns:a16="http://schemas.microsoft.com/office/drawing/2014/main" id="{8B0A4FAE-E683-4D32-8E6C-99FF5E455B66}"/>
                      </a:ext>
                    </a:extLst>
                  </p:cNvPr>
                  <p:cNvSpPr txBox="1">
                    <a:spLocks noRot="1" noChangeAspect="1" noMove="1" noResize="1" noEditPoints="1" noAdjustHandles="1" noChangeArrowheads="1" noChangeShapeType="1" noTextEdit="1"/>
                  </p:cNvSpPr>
                  <p:nvPr/>
                </p:nvSpPr>
                <p:spPr>
                  <a:xfrm>
                    <a:off x="9462180" y="5738251"/>
                    <a:ext cx="914400" cy="646331"/>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0" name="CasellaDiTesto 79">
                    <a:extLst>
                      <a:ext uri="{FF2B5EF4-FFF2-40B4-BE49-F238E27FC236}">
                        <a16:creationId xmlns:a16="http://schemas.microsoft.com/office/drawing/2014/main" id="{186BB794-8D37-4A76-ADFE-F7E10A738780}"/>
                      </a:ext>
                    </a:extLst>
                  </p:cNvPr>
                  <p:cNvSpPr txBox="1"/>
                  <p:nvPr/>
                </p:nvSpPr>
                <p:spPr>
                  <a:xfrm>
                    <a:off x="10537378" y="5738250"/>
                    <a:ext cx="9144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it-IT" i="1" smtClean="0">
                                  <a:latin typeface="Cambria Math" panose="02040503050406030204" pitchFamily="18" charset="0"/>
                                </a:rPr>
                              </m:ctrlPr>
                            </m:sSupPr>
                            <m:e>
                              <m:r>
                                <a:rPr lang="it-IT" i="1">
                                  <a:latin typeface="Cambria Math" panose="02040503050406030204" pitchFamily="18" charset="0"/>
                                </a:rPr>
                                <m:t>10</m:t>
                              </m:r>
                            </m:e>
                            <m:sup>
                              <m:r>
                                <a:rPr lang="it-IT" i="1">
                                  <a:latin typeface="Cambria Math" panose="02040503050406030204" pitchFamily="18" charset="0"/>
                                </a:rPr>
                                <m:t>−</m:t>
                              </m:r>
                              <m:r>
                                <a:rPr lang="it-IT" b="0" i="1" smtClean="0">
                                  <a:latin typeface="Cambria Math" panose="02040503050406030204" pitchFamily="18" charset="0"/>
                                </a:rPr>
                                <m:t>5</m:t>
                              </m:r>
                            </m:sup>
                          </m:sSup>
                        </m:oMath>
                      </m:oMathPara>
                    </a14:m>
                    <a:endParaRPr lang="it-IT" b="0" dirty="0"/>
                  </a:p>
                  <a:p>
                    <a:endParaRPr lang="it-IT" dirty="0"/>
                  </a:p>
                </p:txBody>
              </p:sp>
            </mc:Choice>
            <mc:Fallback xmlns="">
              <p:sp>
                <p:nvSpPr>
                  <p:cNvPr id="80" name="CasellaDiTesto 79">
                    <a:extLst>
                      <a:ext uri="{FF2B5EF4-FFF2-40B4-BE49-F238E27FC236}">
                        <a16:creationId xmlns:a16="http://schemas.microsoft.com/office/drawing/2014/main" id="{186BB794-8D37-4A76-ADFE-F7E10A738780}"/>
                      </a:ext>
                    </a:extLst>
                  </p:cNvPr>
                  <p:cNvSpPr txBox="1">
                    <a:spLocks noRot="1" noChangeAspect="1" noMove="1" noResize="1" noEditPoints="1" noAdjustHandles="1" noChangeArrowheads="1" noChangeShapeType="1" noTextEdit="1"/>
                  </p:cNvSpPr>
                  <p:nvPr/>
                </p:nvSpPr>
                <p:spPr>
                  <a:xfrm>
                    <a:off x="10537378" y="5738250"/>
                    <a:ext cx="914400" cy="646331"/>
                  </a:xfrm>
                  <a:prstGeom prst="rect">
                    <a:avLst/>
                  </a:prstGeom>
                  <a:blipFill>
                    <a:blip r:embed="rId9"/>
                    <a:stretch>
                      <a:fillRect/>
                    </a:stretch>
                  </a:blipFill>
                </p:spPr>
                <p:txBody>
                  <a:bodyPr/>
                  <a:lstStyle/>
                  <a:p>
                    <a:r>
                      <a:rPr lang="it-IT">
                        <a:noFill/>
                      </a:rPr>
                      <a:t> </a:t>
                    </a:r>
                  </a:p>
                </p:txBody>
              </p:sp>
            </mc:Fallback>
          </mc:AlternateContent>
        </p:grpSp>
      </p:grpSp>
      <p:sp>
        <p:nvSpPr>
          <p:cNvPr id="2" name="CasellaDiTesto 1">
            <a:extLst>
              <a:ext uri="{FF2B5EF4-FFF2-40B4-BE49-F238E27FC236}">
                <a16:creationId xmlns:a16="http://schemas.microsoft.com/office/drawing/2014/main" id="{41423B44-3375-4D20-BB44-E662C7900BFB}"/>
              </a:ext>
            </a:extLst>
          </p:cNvPr>
          <p:cNvSpPr txBox="1"/>
          <p:nvPr/>
        </p:nvSpPr>
        <p:spPr>
          <a:xfrm>
            <a:off x="1401367" y="2684472"/>
            <a:ext cx="1519968" cy="400110"/>
          </a:xfrm>
          <a:prstGeom prst="rect">
            <a:avLst/>
          </a:prstGeom>
          <a:noFill/>
        </p:spPr>
        <p:txBody>
          <a:bodyPr wrap="none" rtlCol="0">
            <a:spAutoFit/>
          </a:bodyPr>
          <a:lstStyle/>
          <a:p>
            <a:r>
              <a:rPr lang="it-IT" sz="2000" dirty="0"/>
              <a:t>SISO Model</a:t>
            </a:r>
          </a:p>
        </p:txBody>
      </p:sp>
      <p:sp>
        <p:nvSpPr>
          <p:cNvPr id="81" name="CasellaDiTesto 80">
            <a:extLst>
              <a:ext uri="{FF2B5EF4-FFF2-40B4-BE49-F238E27FC236}">
                <a16:creationId xmlns:a16="http://schemas.microsoft.com/office/drawing/2014/main" id="{7619B472-45EB-4BDC-B31F-50A56BF687B8}"/>
              </a:ext>
            </a:extLst>
          </p:cNvPr>
          <p:cNvSpPr txBox="1"/>
          <p:nvPr/>
        </p:nvSpPr>
        <p:spPr>
          <a:xfrm>
            <a:off x="8180166" y="2692666"/>
            <a:ext cx="1709122" cy="400110"/>
          </a:xfrm>
          <a:prstGeom prst="rect">
            <a:avLst/>
          </a:prstGeom>
          <a:noFill/>
        </p:spPr>
        <p:txBody>
          <a:bodyPr wrap="none" rtlCol="0">
            <a:spAutoFit/>
          </a:bodyPr>
          <a:lstStyle/>
          <a:p>
            <a:r>
              <a:rPr lang="it-IT" sz="2000" dirty="0"/>
              <a:t>MIMO Model</a:t>
            </a:r>
          </a:p>
        </p:txBody>
      </p:sp>
    </p:spTree>
    <p:extLst>
      <p:ext uri="{BB962C8B-B14F-4D97-AF65-F5344CB8AC3E}">
        <p14:creationId xmlns:p14="http://schemas.microsoft.com/office/powerpoint/2010/main" val="4042777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7">
            <a:extLst>
              <a:ext uri="{FF2B5EF4-FFF2-40B4-BE49-F238E27FC236}">
                <a16:creationId xmlns:a16="http://schemas.microsoft.com/office/drawing/2014/main" id="{E7B34299-33CB-45D1-A01D-94D7DB8B5F2F}"/>
              </a:ext>
            </a:extLst>
          </p:cNvPr>
          <p:cNvSpPr>
            <a:spLocks noGrp="1"/>
          </p:cNvSpPr>
          <p:nvPr>
            <p:ph type="title"/>
          </p:nvPr>
        </p:nvSpPr>
        <p:spPr>
          <a:xfrm>
            <a:off x="553656" y="338836"/>
            <a:ext cx="10251568" cy="640080"/>
          </a:xfrm>
        </p:spPr>
        <p:txBody>
          <a:bodyPr rtlCol="0">
            <a:noAutofit/>
          </a:bodyPr>
          <a:lstStyle/>
          <a:p>
            <a:r>
              <a:rPr lang="it-IT" sz="3600" dirty="0">
                <a:latin typeface="+mn-lt"/>
                <a:cs typeface="Calibri Light" panose="020F0302020204030204" pitchFamily="34" charset="0"/>
              </a:rPr>
              <a:t>Data generator</a:t>
            </a:r>
            <a:endParaRPr lang="it-IT" sz="3600" dirty="0">
              <a:latin typeface="+mn-lt"/>
            </a:endParaRPr>
          </a:p>
        </p:txBody>
      </p:sp>
      <p:sp>
        <p:nvSpPr>
          <p:cNvPr id="5" name="Rettangolo 4">
            <a:extLst>
              <a:ext uri="{FF2B5EF4-FFF2-40B4-BE49-F238E27FC236}">
                <a16:creationId xmlns:a16="http://schemas.microsoft.com/office/drawing/2014/main" id="{F985188D-7C50-4B0A-9C86-4B8E7076963B}"/>
              </a:ext>
            </a:extLst>
          </p:cNvPr>
          <p:cNvSpPr/>
          <p:nvPr/>
        </p:nvSpPr>
        <p:spPr>
          <a:xfrm>
            <a:off x="1187160" y="1770926"/>
            <a:ext cx="833377" cy="763929"/>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79B6ADF8-52AD-4025-9E22-E9D322C3D6A6}"/>
              </a:ext>
            </a:extLst>
          </p:cNvPr>
          <p:cNvSpPr/>
          <p:nvPr/>
        </p:nvSpPr>
        <p:spPr>
          <a:xfrm>
            <a:off x="2381281" y="1770926"/>
            <a:ext cx="833377" cy="763929"/>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CB33ABE1-7444-4DD5-99A1-0D0304BEBC67}"/>
              </a:ext>
            </a:extLst>
          </p:cNvPr>
          <p:cNvSpPr/>
          <p:nvPr/>
        </p:nvSpPr>
        <p:spPr>
          <a:xfrm>
            <a:off x="3633274" y="1770926"/>
            <a:ext cx="833377" cy="763929"/>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B186E1D3-834D-482A-BB09-A82DB9771075}"/>
              </a:ext>
            </a:extLst>
          </p:cNvPr>
          <p:cNvSpPr/>
          <p:nvPr/>
        </p:nvSpPr>
        <p:spPr>
          <a:xfrm>
            <a:off x="4827395" y="1770926"/>
            <a:ext cx="833377" cy="763929"/>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ABD93BC0-53CC-4382-BB1C-1A3C76BEA5C9}"/>
              </a:ext>
            </a:extLst>
          </p:cNvPr>
          <p:cNvSpPr/>
          <p:nvPr/>
        </p:nvSpPr>
        <p:spPr>
          <a:xfrm>
            <a:off x="6094819" y="1770926"/>
            <a:ext cx="833377" cy="763929"/>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C8880379-82B2-4016-B936-22758987344B}"/>
              </a:ext>
            </a:extLst>
          </p:cNvPr>
          <p:cNvSpPr/>
          <p:nvPr/>
        </p:nvSpPr>
        <p:spPr>
          <a:xfrm>
            <a:off x="7288940" y="1770926"/>
            <a:ext cx="833377" cy="763929"/>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CE3EFFAA-5938-4E35-987C-DD10C44DADBA}"/>
              </a:ext>
            </a:extLst>
          </p:cNvPr>
          <p:cNvSpPr txBox="1"/>
          <p:nvPr/>
        </p:nvSpPr>
        <p:spPr>
          <a:xfrm>
            <a:off x="1448998" y="1401594"/>
            <a:ext cx="309700" cy="369332"/>
          </a:xfrm>
          <a:prstGeom prst="rect">
            <a:avLst/>
          </a:prstGeom>
          <a:noFill/>
        </p:spPr>
        <p:txBody>
          <a:bodyPr wrap="none" rtlCol="0">
            <a:spAutoFit/>
          </a:bodyPr>
          <a:lstStyle/>
          <a:p>
            <a:r>
              <a:rPr lang="it-IT" dirty="0"/>
              <a:t>1</a:t>
            </a:r>
          </a:p>
        </p:txBody>
      </p:sp>
      <p:sp>
        <p:nvSpPr>
          <p:cNvPr id="16" name="CasellaDiTesto 15">
            <a:extLst>
              <a:ext uri="{FF2B5EF4-FFF2-40B4-BE49-F238E27FC236}">
                <a16:creationId xmlns:a16="http://schemas.microsoft.com/office/drawing/2014/main" id="{24142A71-589E-4051-B162-862A29671045}"/>
              </a:ext>
            </a:extLst>
          </p:cNvPr>
          <p:cNvSpPr txBox="1"/>
          <p:nvPr/>
        </p:nvSpPr>
        <p:spPr>
          <a:xfrm>
            <a:off x="2643119" y="1401594"/>
            <a:ext cx="309700" cy="369332"/>
          </a:xfrm>
          <a:prstGeom prst="rect">
            <a:avLst/>
          </a:prstGeom>
          <a:noFill/>
        </p:spPr>
        <p:txBody>
          <a:bodyPr wrap="none" rtlCol="0">
            <a:spAutoFit/>
          </a:bodyPr>
          <a:lstStyle/>
          <a:p>
            <a:r>
              <a:rPr lang="it-IT" dirty="0"/>
              <a:t>2</a:t>
            </a:r>
          </a:p>
        </p:txBody>
      </p:sp>
      <p:sp>
        <p:nvSpPr>
          <p:cNvPr id="17" name="CasellaDiTesto 16">
            <a:extLst>
              <a:ext uri="{FF2B5EF4-FFF2-40B4-BE49-F238E27FC236}">
                <a16:creationId xmlns:a16="http://schemas.microsoft.com/office/drawing/2014/main" id="{03BD7871-3DAB-48E6-8756-6576CB0EBD0C}"/>
              </a:ext>
            </a:extLst>
          </p:cNvPr>
          <p:cNvSpPr txBox="1"/>
          <p:nvPr/>
        </p:nvSpPr>
        <p:spPr>
          <a:xfrm>
            <a:off x="3841618" y="1401594"/>
            <a:ext cx="309700" cy="369332"/>
          </a:xfrm>
          <a:prstGeom prst="rect">
            <a:avLst/>
          </a:prstGeom>
          <a:noFill/>
        </p:spPr>
        <p:txBody>
          <a:bodyPr wrap="none" rtlCol="0">
            <a:spAutoFit/>
          </a:bodyPr>
          <a:lstStyle/>
          <a:p>
            <a:r>
              <a:rPr lang="it-IT" dirty="0"/>
              <a:t>3</a:t>
            </a:r>
          </a:p>
        </p:txBody>
      </p:sp>
      <p:sp>
        <p:nvSpPr>
          <p:cNvPr id="18" name="CasellaDiTesto 17">
            <a:extLst>
              <a:ext uri="{FF2B5EF4-FFF2-40B4-BE49-F238E27FC236}">
                <a16:creationId xmlns:a16="http://schemas.microsoft.com/office/drawing/2014/main" id="{BBDD1DC6-FCFF-464D-8CB0-95836E9906EE}"/>
              </a:ext>
            </a:extLst>
          </p:cNvPr>
          <p:cNvSpPr txBox="1"/>
          <p:nvPr/>
        </p:nvSpPr>
        <p:spPr>
          <a:xfrm>
            <a:off x="5035739" y="1401594"/>
            <a:ext cx="309700" cy="369332"/>
          </a:xfrm>
          <a:prstGeom prst="rect">
            <a:avLst/>
          </a:prstGeom>
          <a:noFill/>
        </p:spPr>
        <p:txBody>
          <a:bodyPr wrap="none" rtlCol="0">
            <a:spAutoFit/>
          </a:bodyPr>
          <a:lstStyle/>
          <a:p>
            <a:r>
              <a:rPr lang="it-IT" dirty="0"/>
              <a:t>4</a:t>
            </a:r>
          </a:p>
        </p:txBody>
      </p:sp>
      <p:sp>
        <p:nvSpPr>
          <p:cNvPr id="19" name="CasellaDiTesto 18">
            <a:extLst>
              <a:ext uri="{FF2B5EF4-FFF2-40B4-BE49-F238E27FC236}">
                <a16:creationId xmlns:a16="http://schemas.microsoft.com/office/drawing/2014/main" id="{27FCA666-0023-4FB8-B9B8-3CB233E97860}"/>
              </a:ext>
            </a:extLst>
          </p:cNvPr>
          <p:cNvSpPr txBox="1"/>
          <p:nvPr/>
        </p:nvSpPr>
        <p:spPr>
          <a:xfrm>
            <a:off x="6283359" y="1401594"/>
            <a:ext cx="309700" cy="369332"/>
          </a:xfrm>
          <a:prstGeom prst="rect">
            <a:avLst/>
          </a:prstGeom>
          <a:noFill/>
        </p:spPr>
        <p:txBody>
          <a:bodyPr wrap="none" rtlCol="0">
            <a:spAutoFit/>
          </a:bodyPr>
          <a:lstStyle/>
          <a:p>
            <a:r>
              <a:rPr lang="it-IT" dirty="0"/>
              <a:t>5</a:t>
            </a:r>
          </a:p>
        </p:txBody>
      </p:sp>
      <p:sp>
        <p:nvSpPr>
          <p:cNvPr id="20" name="CasellaDiTesto 19">
            <a:extLst>
              <a:ext uri="{FF2B5EF4-FFF2-40B4-BE49-F238E27FC236}">
                <a16:creationId xmlns:a16="http://schemas.microsoft.com/office/drawing/2014/main" id="{4AA8912B-4390-4F6E-9F16-8CAC3EC1D886}"/>
              </a:ext>
            </a:extLst>
          </p:cNvPr>
          <p:cNvSpPr txBox="1"/>
          <p:nvPr/>
        </p:nvSpPr>
        <p:spPr>
          <a:xfrm>
            <a:off x="7477480" y="1401594"/>
            <a:ext cx="309700" cy="369332"/>
          </a:xfrm>
          <a:prstGeom prst="rect">
            <a:avLst/>
          </a:prstGeom>
          <a:noFill/>
        </p:spPr>
        <p:txBody>
          <a:bodyPr wrap="none" rtlCol="0">
            <a:spAutoFit/>
          </a:bodyPr>
          <a:lstStyle/>
          <a:p>
            <a:r>
              <a:rPr lang="it-IT" dirty="0"/>
              <a:t>6</a:t>
            </a:r>
          </a:p>
        </p:txBody>
      </p:sp>
      <p:sp>
        <p:nvSpPr>
          <p:cNvPr id="21" name="Rettangolo 20">
            <a:extLst>
              <a:ext uri="{FF2B5EF4-FFF2-40B4-BE49-F238E27FC236}">
                <a16:creationId xmlns:a16="http://schemas.microsoft.com/office/drawing/2014/main" id="{D21FD56C-0D9D-41A6-8579-99CD9E58ACB9}"/>
              </a:ext>
            </a:extLst>
          </p:cNvPr>
          <p:cNvSpPr/>
          <p:nvPr/>
        </p:nvSpPr>
        <p:spPr>
          <a:xfrm>
            <a:off x="8622489" y="1770926"/>
            <a:ext cx="833377" cy="763929"/>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0DFEE2B4-C740-4B5F-BE47-AECA268313B0}"/>
              </a:ext>
            </a:extLst>
          </p:cNvPr>
          <p:cNvSpPr/>
          <p:nvPr/>
        </p:nvSpPr>
        <p:spPr>
          <a:xfrm>
            <a:off x="9816610" y="1770926"/>
            <a:ext cx="833377" cy="763929"/>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31EF6BEE-4A27-4B85-B6A3-0F2AE247B362}"/>
              </a:ext>
            </a:extLst>
          </p:cNvPr>
          <p:cNvSpPr txBox="1"/>
          <p:nvPr/>
        </p:nvSpPr>
        <p:spPr>
          <a:xfrm>
            <a:off x="8884327" y="1401594"/>
            <a:ext cx="309700" cy="369332"/>
          </a:xfrm>
          <a:prstGeom prst="rect">
            <a:avLst/>
          </a:prstGeom>
          <a:noFill/>
        </p:spPr>
        <p:txBody>
          <a:bodyPr wrap="none" rtlCol="0">
            <a:spAutoFit/>
          </a:bodyPr>
          <a:lstStyle/>
          <a:p>
            <a:r>
              <a:rPr lang="it-IT" dirty="0"/>
              <a:t>7</a:t>
            </a:r>
          </a:p>
        </p:txBody>
      </p:sp>
      <p:sp>
        <p:nvSpPr>
          <p:cNvPr id="24" name="CasellaDiTesto 23">
            <a:extLst>
              <a:ext uri="{FF2B5EF4-FFF2-40B4-BE49-F238E27FC236}">
                <a16:creationId xmlns:a16="http://schemas.microsoft.com/office/drawing/2014/main" id="{EA868971-CB91-4BD2-AC46-467BDC2F9397}"/>
              </a:ext>
            </a:extLst>
          </p:cNvPr>
          <p:cNvSpPr txBox="1"/>
          <p:nvPr/>
        </p:nvSpPr>
        <p:spPr>
          <a:xfrm>
            <a:off x="10078448" y="1401594"/>
            <a:ext cx="309700" cy="369332"/>
          </a:xfrm>
          <a:prstGeom prst="rect">
            <a:avLst/>
          </a:prstGeom>
          <a:noFill/>
        </p:spPr>
        <p:txBody>
          <a:bodyPr wrap="none" rtlCol="0">
            <a:spAutoFit/>
          </a:bodyPr>
          <a:lstStyle/>
          <a:p>
            <a:r>
              <a:rPr lang="it-IT" dirty="0"/>
              <a:t>8</a:t>
            </a:r>
          </a:p>
        </p:txBody>
      </p:sp>
      <p:sp>
        <p:nvSpPr>
          <p:cNvPr id="33" name="CasellaDiTesto 32">
            <a:extLst>
              <a:ext uri="{FF2B5EF4-FFF2-40B4-BE49-F238E27FC236}">
                <a16:creationId xmlns:a16="http://schemas.microsoft.com/office/drawing/2014/main" id="{490C44F3-11D6-4F7A-A37F-28342446E77E}"/>
              </a:ext>
            </a:extLst>
          </p:cNvPr>
          <p:cNvSpPr txBox="1"/>
          <p:nvPr/>
        </p:nvSpPr>
        <p:spPr>
          <a:xfrm>
            <a:off x="2020537" y="3611301"/>
            <a:ext cx="932282" cy="369332"/>
          </a:xfrm>
          <a:prstGeom prst="rect">
            <a:avLst/>
          </a:prstGeom>
          <a:solidFill>
            <a:schemeClr val="bg1"/>
          </a:solidFill>
          <a:ln>
            <a:solidFill>
              <a:schemeClr val="tx1"/>
            </a:solidFill>
          </a:ln>
        </p:spPr>
        <p:txBody>
          <a:bodyPr wrap="square" rtlCol="0">
            <a:spAutoFit/>
          </a:bodyPr>
          <a:lstStyle/>
          <a:p>
            <a:pPr algn="ctr"/>
            <a:r>
              <a:rPr lang="it-IT" dirty="0"/>
              <a:t>1</a:t>
            </a:r>
          </a:p>
        </p:txBody>
      </p:sp>
      <p:sp>
        <p:nvSpPr>
          <p:cNvPr id="34" name="CasellaDiTesto 33">
            <a:extLst>
              <a:ext uri="{FF2B5EF4-FFF2-40B4-BE49-F238E27FC236}">
                <a16:creationId xmlns:a16="http://schemas.microsoft.com/office/drawing/2014/main" id="{2B926AC1-D3FF-478D-8A33-AA50CDDB3594}"/>
              </a:ext>
            </a:extLst>
          </p:cNvPr>
          <p:cNvSpPr txBox="1"/>
          <p:nvPr/>
        </p:nvSpPr>
        <p:spPr>
          <a:xfrm>
            <a:off x="2952819" y="3611301"/>
            <a:ext cx="932282" cy="369332"/>
          </a:xfrm>
          <a:prstGeom prst="rect">
            <a:avLst/>
          </a:prstGeom>
          <a:solidFill>
            <a:schemeClr val="bg1"/>
          </a:solidFill>
          <a:ln>
            <a:solidFill>
              <a:schemeClr val="tx1"/>
            </a:solidFill>
          </a:ln>
        </p:spPr>
        <p:txBody>
          <a:bodyPr wrap="square" rtlCol="0">
            <a:spAutoFit/>
          </a:bodyPr>
          <a:lstStyle/>
          <a:p>
            <a:pPr algn="ctr"/>
            <a:r>
              <a:rPr lang="it-IT" dirty="0"/>
              <a:t>2</a:t>
            </a:r>
          </a:p>
        </p:txBody>
      </p:sp>
      <p:sp>
        <p:nvSpPr>
          <p:cNvPr id="35" name="CasellaDiTesto 34">
            <a:extLst>
              <a:ext uri="{FF2B5EF4-FFF2-40B4-BE49-F238E27FC236}">
                <a16:creationId xmlns:a16="http://schemas.microsoft.com/office/drawing/2014/main" id="{062C25BB-B87B-44F1-A85D-3CDCA7BF1A45}"/>
              </a:ext>
            </a:extLst>
          </p:cNvPr>
          <p:cNvSpPr txBox="1"/>
          <p:nvPr/>
        </p:nvSpPr>
        <p:spPr>
          <a:xfrm>
            <a:off x="3885101" y="3611301"/>
            <a:ext cx="932282" cy="369332"/>
          </a:xfrm>
          <a:prstGeom prst="rect">
            <a:avLst/>
          </a:prstGeom>
          <a:solidFill>
            <a:schemeClr val="bg1"/>
          </a:solidFill>
          <a:ln>
            <a:solidFill>
              <a:schemeClr val="tx1"/>
            </a:solidFill>
          </a:ln>
        </p:spPr>
        <p:txBody>
          <a:bodyPr wrap="square" rtlCol="0">
            <a:spAutoFit/>
          </a:bodyPr>
          <a:lstStyle/>
          <a:p>
            <a:pPr algn="ctr"/>
            <a:r>
              <a:rPr lang="it-IT" dirty="0"/>
              <a:t>3</a:t>
            </a:r>
          </a:p>
        </p:txBody>
      </p:sp>
      <p:sp>
        <p:nvSpPr>
          <p:cNvPr id="36" name="CasellaDiTesto 35">
            <a:extLst>
              <a:ext uri="{FF2B5EF4-FFF2-40B4-BE49-F238E27FC236}">
                <a16:creationId xmlns:a16="http://schemas.microsoft.com/office/drawing/2014/main" id="{1E12D974-72FC-48A8-B08A-F29F5FB93301}"/>
              </a:ext>
            </a:extLst>
          </p:cNvPr>
          <p:cNvSpPr txBox="1"/>
          <p:nvPr/>
        </p:nvSpPr>
        <p:spPr>
          <a:xfrm>
            <a:off x="4817383" y="3611301"/>
            <a:ext cx="932282" cy="369332"/>
          </a:xfrm>
          <a:prstGeom prst="rect">
            <a:avLst/>
          </a:prstGeom>
          <a:solidFill>
            <a:schemeClr val="bg1"/>
          </a:solidFill>
          <a:ln>
            <a:solidFill>
              <a:schemeClr val="tx1"/>
            </a:solidFill>
          </a:ln>
        </p:spPr>
        <p:txBody>
          <a:bodyPr wrap="square" rtlCol="0">
            <a:spAutoFit/>
          </a:bodyPr>
          <a:lstStyle/>
          <a:p>
            <a:pPr algn="ctr"/>
            <a:r>
              <a:rPr lang="it-IT" dirty="0"/>
              <a:t>4</a:t>
            </a:r>
          </a:p>
        </p:txBody>
      </p:sp>
      <p:sp>
        <p:nvSpPr>
          <p:cNvPr id="37" name="CasellaDiTesto 36">
            <a:extLst>
              <a:ext uri="{FF2B5EF4-FFF2-40B4-BE49-F238E27FC236}">
                <a16:creationId xmlns:a16="http://schemas.microsoft.com/office/drawing/2014/main" id="{784DDEE9-F102-4F13-970C-0E7526BAAA4A}"/>
              </a:ext>
            </a:extLst>
          </p:cNvPr>
          <p:cNvSpPr txBox="1"/>
          <p:nvPr/>
        </p:nvSpPr>
        <p:spPr>
          <a:xfrm>
            <a:off x="5749665" y="3611301"/>
            <a:ext cx="932282" cy="369332"/>
          </a:xfrm>
          <a:prstGeom prst="rect">
            <a:avLst/>
          </a:prstGeom>
          <a:solidFill>
            <a:schemeClr val="bg1"/>
          </a:solidFill>
          <a:ln>
            <a:solidFill>
              <a:schemeClr val="tx1"/>
            </a:solidFill>
          </a:ln>
        </p:spPr>
        <p:txBody>
          <a:bodyPr wrap="square" rtlCol="0">
            <a:spAutoFit/>
          </a:bodyPr>
          <a:lstStyle/>
          <a:p>
            <a:pPr algn="ctr"/>
            <a:r>
              <a:rPr lang="it-IT" dirty="0"/>
              <a:t>5</a:t>
            </a:r>
          </a:p>
        </p:txBody>
      </p:sp>
      <p:sp>
        <p:nvSpPr>
          <p:cNvPr id="38" name="CasellaDiTesto 37">
            <a:extLst>
              <a:ext uri="{FF2B5EF4-FFF2-40B4-BE49-F238E27FC236}">
                <a16:creationId xmlns:a16="http://schemas.microsoft.com/office/drawing/2014/main" id="{2C3E61D4-BBE1-4D96-99A3-317F515D3597}"/>
              </a:ext>
            </a:extLst>
          </p:cNvPr>
          <p:cNvSpPr txBox="1"/>
          <p:nvPr/>
        </p:nvSpPr>
        <p:spPr>
          <a:xfrm>
            <a:off x="6681947" y="3611301"/>
            <a:ext cx="932282" cy="369332"/>
          </a:xfrm>
          <a:prstGeom prst="rect">
            <a:avLst/>
          </a:prstGeom>
          <a:solidFill>
            <a:schemeClr val="bg1"/>
          </a:solidFill>
          <a:ln>
            <a:solidFill>
              <a:schemeClr val="tx1"/>
            </a:solidFill>
          </a:ln>
        </p:spPr>
        <p:txBody>
          <a:bodyPr wrap="square" rtlCol="0">
            <a:spAutoFit/>
          </a:bodyPr>
          <a:lstStyle/>
          <a:p>
            <a:pPr algn="ctr"/>
            <a:r>
              <a:rPr lang="it-IT" dirty="0"/>
              <a:t>6</a:t>
            </a:r>
          </a:p>
        </p:txBody>
      </p:sp>
      <p:sp>
        <p:nvSpPr>
          <p:cNvPr id="39" name="CasellaDiTesto 38">
            <a:extLst>
              <a:ext uri="{FF2B5EF4-FFF2-40B4-BE49-F238E27FC236}">
                <a16:creationId xmlns:a16="http://schemas.microsoft.com/office/drawing/2014/main" id="{FED27E44-0719-4E9C-9A65-C3D716BEB6B2}"/>
              </a:ext>
            </a:extLst>
          </p:cNvPr>
          <p:cNvSpPr txBox="1"/>
          <p:nvPr/>
        </p:nvSpPr>
        <p:spPr>
          <a:xfrm>
            <a:off x="7614229" y="3611301"/>
            <a:ext cx="932282" cy="369332"/>
          </a:xfrm>
          <a:prstGeom prst="rect">
            <a:avLst/>
          </a:prstGeom>
          <a:solidFill>
            <a:schemeClr val="bg1"/>
          </a:solidFill>
          <a:ln>
            <a:solidFill>
              <a:schemeClr val="tx1"/>
            </a:solidFill>
          </a:ln>
        </p:spPr>
        <p:txBody>
          <a:bodyPr wrap="square" rtlCol="0">
            <a:spAutoFit/>
          </a:bodyPr>
          <a:lstStyle/>
          <a:p>
            <a:pPr algn="ctr"/>
            <a:r>
              <a:rPr lang="it-IT" dirty="0"/>
              <a:t>7</a:t>
            </a:r>
          </a:p>
        </p:txBody>
      </p:sp>
      <p:sp>
        <p:nvSpPr>
          <p:cNvPr id="40" name="CasellaDiTesto 39">
            <a:extLst>
              <a:ext uri="{FF2B5EF4-FFF2-40B4-BE49-F238E27FC236}">
                <a16:creationId xmlns:a16="http://schemas.microsoft.com/office/drawing/2014/main" id="{035008B3-C8C5-404D-839F-5F718CFA59B2}"/>
              </a:ext>
            </a:extLst>
          </p:cNvPr>
          <p:cNvSpPr txBox="1"/>
          <p:nvPr/>
        </p:nvSpPr>
        <p:spPr>
          <a:xfrm>
            <a:off x="8546511" y="3611301"/>
            <a:ext cx="932282" cy="369332"/>
          </a:xfrm>
          <a:prstGeom prst="rect">
            <a:avLst/>
          </a:prstGeom>
          <a:solidFill>
            <a:schemeClr val="bg1"/>
          </a:solidFill>
          <a:ln>
            <a:solidFill>
              <a:schemeClr val="tx1"/>
            </a:solidFill>
          </a:ln>
        </p:spPr>
        <p:txBody>
          <a:bodyPr wrap="square" rtlCol="0">
            <a:spAutoFit/>
          </a:bodyPr>
          <a:lstStyle/>
          <a:p>
            <a:pPr algn="ctr"/>
            <a:r>
              <a:rPr lang="it-IT" dirty="0"/>
              <a:t>8</a:t>
            </a:r>
          </a:p>
        </p:txBody>
      </p:sp>
    </p:spTree>
    <p:extLst>
      <p:ext uri="{BB962C8B-B14F-4D97-AF65-F5344CB8AC3E}">
        <p14:creationId xmlns:p14="http://schemas.microsoft.com/office/powerpoint/2010/main" val="381874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anim calcmode="lin" valueType="num">
                                      <p:cBhvr>
                                        <p:cTn id="42" dur="500" fill="hold"/>
                                        <p:tgtEl>
                                          <p:spTgt spid="16"/>
                                        </p:tgtEl>
                                        <p:attrNameLst>
                                          <p:attrName>ppt_x</p:attrName>
                                        </p:attrNameLst>
                                      </p:cBhvr>
                                      <p:tavLst>
                                        <p:tav tm="0">
                                          <p:val>
                                            <p:strVal val="#ppt_x"/>
                                          </p:val>
                                        </p:tav>
                                        <p:tav tm="100000">
                                          <p:val>
                                            <p:strVal val="#ppt_x"/>
                                          </p:val>
                                        </p:tav>
                                      </p:tavLst>
                                    </p:anim>
                                    <p:anim calcmode="lin" valueType="num">
                                      <p:cBhvr>
                                        <p:cTn id="43" dur="500" fill="hold"/>
                                        <p:tgtEl>
                                          <p:spTgt spid="1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anim calcmode="lin" valueType="num">
                                      <p:cBhvr>
                                        <p:cTn id="47" dur="500" fill="hold"/>
                                        <p:tgtEl>
                                          <p:spTgt spid="15"/>
                                        </p:tgtEl>
                                        <p:attrNameLst>
                                          <p:attrName>ppt_x</p:attrName>
                                        </p:attrNameLst>
                                      </p:cBhvr>
                                      <p:tavLst>
                                        <p:tav tm="0">
                                          <p:val>
                                            <p:strVal val="#ppt_x"/>
                                          </p:val>
                                        </p:tav>
                                        <p:tav tm="100000">
                                          <p:val>
                                            <p:strVal val="#ppt_x"/>
                                          </p:val>
                                        </p:tav>
                                      </p:tavLst>
                                    </p:anim>
                                    <p:anim calcmode="lin" valueType="num">
                                      <p:cBhvr>
                                        <p:cTn id="48" dur="500" fill="hold"/>
                                        <p:tgtEl>
                                          <p:spTgt spid="1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strVal val="#ppt_x"/>
                                          </p:val>
                                        </p:tav>
                                        <p:tav tm="100000">
                                          <p:val>
                                            <p:strVal val="#ppt_x"/>
                                          </p:val>
                                        </p:tav>
                                      </p:tavLst>
                                    </p:anim>
                                    <p:anim calcmode="lin" valueType="num">
                                      <p:cBhvr>
                                        <p:cTn id="53" dur="500" fill="hold"/>
                                        <p:tgtEl>
                                          <p:spTgt spid="17"/>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anim calcmode="lin" valueType="num">
                                      <p:cBhvr>
                                        <p:cTn id="57" dur="500" fill="hold"/>
                                        <p:tgtEl>
                                          <p:spTgt spid="18"/>
                                        </p:tgtEl>
                                        <p:attrNameLst>
                                          <p:attrName>ppt_x</p:attrName>
                                        </p:attrNameLst>
                                      </p:cBhvr>
                                      <p:tavLst>
                                        <p:tav tm="0">
                                          <p:val>
                                            <p:strVal val="#ppt_x"/>
                                          </p:val>
                                        </p:tav>
                                        <p:tav tm="100000">
                                          <p:val>
                                            <p:strVal val="#ppt_x"/>
                                          </p:val>
                                        </p:tav>
                                      </p:tavLst>
                                    </p:anim>
                                    <p:anim calcmode="lin" valueType="num">
                                      <p:cBhvr>
                                        <p:cTn id="58" dur="500" fill="hold"/>
                                        <p:tgtEl>
                                          <p:spTgt spid="18"/>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anim calcmode="lin" valueType="num">
                                      <p:cBhvr>
                                        <p:cTn id="62" dur="500" fill="hold"/>
                                        <p:tgtEl>
                                          <p:spTgt spid="19"/>
                                        </p:tgtEl>
                                        <p:attrNameLst>
                                          <p:attrName>ppt_x</p:attrName>
                                        </p:attrNameLst>
                                      </p:cBhvr>
                                      <p:tavLst>
                                        <p:tav tm="0">
                                          <p:val>
                                            <p:strVal val="#ppt_x"/>
                                          </p:val>
                                        </p:tav>
                                        <p:tav tm="100000">
                                          <p:val>
                                            <p:strVal val="#ppt_x"/>
                                          </p:val>
                                        </p:tav>
                                      </p:tavLst>
                                    </p:anim>
                                    <p:anim calcmode="lin" valueType="num">
                                      <p:cBhvr>
                                        <p:cTn id="63" dur="500" fill="hold"/>
                                        <p:tgtEl>
                                          <p:spTgt spid="19"/>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anim calcmode="lin" valueType="num">
                                      <p:cBhvr>
                                        <p:cTn id="67" dur="500" fill="hold"/>
                                        <p:tgtEl>
                                          <p:spTgt spid="20"/>
                                        </p:tgtEl>
                                        <p:attrNameLst>
                                          <p:attrName>ppt_x</p:attrName>
                                        </p:attrNameLst>
                                      </p:cBhvr>
                                      <p:tavLst>
                                        <p:tav tm="0">
                                          <p:val>
                                            <p:strVal val="#ppt_x"/>
                                          </p:val>
                                        </p:tav>
                                        <p:tav tm="100000">
                                          <p:val>
                                            <p:strVal val="#ppt_x"/>
                                          </p:val>
                                        </p:tav>
                                      </p:tavLst>
                                    </p:anim>
                                    <p:anim calcmode="lin" valueType="num">
                                      <p:cBhvr>
                                        <p:cTn id="68" dur="500" fill="hold"/>
                                        <p:tgtEl>
                                          <p:spTgt spid="20"/>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anim calcmode="lin" valueType="num">
                                      <p:cBhvr>
                                        <p:cTn id="72" dur="500" fill="hold"/>
                                        <p:tgtEl>
                                          <p:spTgt spid="23"/>
                                        </p:tgtEl>
                                        <p:attrNameLst>
                                          <p:attrName>ppt_x</p:attrName>
                                        </p:attrNameLst>
                                      </p:cBhvr>
                                      <p:tavLst>
                                        <p:tav tm="0">
                                          <p:val>
                                            <p:strVal val="#ppt_x"/>
                                          </p:val>
                                        </p:tav>
                                        <p:tav tm="100000">
                                          <p:val>
                                            <p:strVal val="#ppt_x"/>
                                          </p:val>
                                        </p:tav>
                                      </p:tavLst>
                                    </p:anim>
                                    <p:anim calcmode="lin" valueType="num">
                                      <p:cBhvr>
                                        <p:cTn id="73" dur="500" fill="hold"/>
                                        <p:tgtEl>
                                          <p:spTgt spid="23"/>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anim calcmode="lin" valueType="num">
                                      <p:cBhvr>
                                        <p:cTn id="77" dur="500" fill="hold"/>
                                        <p:tgtEl>
                                          <p:spTgt spid="24"/>
                                        </p:tgtEl>
                                        <p:attrNameLst>
                                          <p:attrName>ppt_x</p:attrName>
                                        </p:attrNameLst>
                                      </p:cBhvr>
                                      <p:tavLst>
                                        <p:tav tm="0">
                                          <p:val>
                                            <p:strVal val="#ppt_x"/>
                                          </p:val>
                                        </p:tav>
                                        <p:tav tm="100000">
                                          <p:val>
                                            <p:strVal val="#ppt_x"/>
                                          </p:val>
                                        </p:tav>
                                      </p:tavLst>
                                    </p:anim>
                                    <p:anim calcmode="lin" valueType="num">
                                      <p:cBhvr>
                                        <p:cTn id="78"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250"/>
                                        <p:tgtEl>
                                          <p:spTgt spid="33"/>
                                        </p:tgtEl>
                                      </p:cBhvr>
                                    </p:animEffect>
                                    <p:anim calcmode="lin" valueType="num">
                                      <p:cBhvr>
                                        <p:cTn id="84" dur="250" fill="hold"/>
                                        <p:tgtEl>
                                          <p:spTgt spid="33"/>
                                        </p:tgtEl>
                                        <p:attrNameLst>
                                          <p:attrName>ppt_x</p:attrName>
                                        </p:attrNameLst>
                                      </p:cBhvr>
                                      <p:tavLst>
                                        <p:tav tm="0">
                                          <p:val>
                                            <p:strVal val="#ppt_x"/>
                                          </p:val>
                                        </p:tav>
                                        <p:tav tm="100000">
                                          <p:val>
                                            <p:strVal val="#ppt_x"/>
                                          </p:val>
                                        </p:tav>
                                      </p:tavLst>
                                    </p:anim>
                                    <p:anim calcmode="lin" valueType="num">
                                      <p:cBhvr>
                                        <p:cTn id="85" dur="250" fill="hold"/>
                                        <p:tgtEl>
                                          <p:spTgt spid="33"/>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250"/>
                                        <p:tgtEl>
                                          <p:spTgt spid="34"/>
                                        </p:tgtEl>
                                      </p:cBhvr>
                                    </p:animEffect>
                                    <p:anim calcmode="lin" valueType="num">
                                      <p:cBhvr>
                                        <p:cTn id="89" dur="250" fill="hold"/>
                                        <p:tgtEl>
                                          <p:spTgt spid="34"/>
                                        </p:tgtEl>
                                        <p:attrNameLst>
                                          <p:attrName>ppt_x</p:attrName>
                                        </p:attrNameLst>
                                      </p:cBhvr>
                                      <p:tavLst>
                                        <p:tav tm="0">
                                          <p:val>
                                            <p:strVal val="#ppt_x"/>
                                          </p:val>
                                        </p:tav>
                                        <p:tav tm="100000">
                                          <p:val>
                                            <p:strVal val="#ppt_x"/>
                                          </p:val>
                                        </p:tav>
                                      </p:tavLst>
                                    </p:anim>
                                    <p:anim calcmode="lin" valueType="num">
                                      <p:cBhvr>
                                        <p:cTn id="90" dur="250" fill="hold"/>
                                        <p:tgtEl>
                                          <p:spTgt spid="34"/>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250"/>
                                        <p:tgtEl>
                                          <p:spTgt spid="35"/>
                                        </p:tgtEl>
                                      </p:cBhvr>
                                    </p:animEffect>
                                    <p:anim calcmode="lin" valueType="num">
                                      <p:cBhvr>
                                        <p:cTn id="94" dur="250" fill="hold"/>
                                        <p:tgtEl>
                                          <p:spTgt spid="35"/>
                                        </p:tgtEl>
                                        <p:attrNameLst>
                                          <p:attrName>ppt_x</p:attrName>
                                        </p:attrNameLst>
                                      </p:cBhvr>
                                      <p:tavLst>
                                        <p:tav tm="0">
                                          <p:val>
                                            <p:strVal val="#ppt_x"/>
                                          </p:val>
                                        </p:tav>
                                        <p:tav tm="100000">
                                          <p:val>
                                            <p:strVal val="#ppt_x"/>
                                          </p:val>
                                        </p:tav>
                                      </p:tavLst>
                                    </p:anim>
                                    <p:anim calcmode="lin" valueType="num">
                                      <p:cBhvr>
                                        <p:cTn id="95" dur="250" fill="hold"/>
                                        <p:tgtEl>
                                          <p:spTgt spid="35"/>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fade">
                                      <p:cBhvr>
                                        <p:cTn id="98" dur="250"/>
                                        <p:tgtEl>
                                          <p:spTgt spid="36"/>
                                        </p:tgtEl>
                                      </p:cBhvr>
                                    </p:animEffect>
                                    <p:anim calcmode="lin" valueType="num">
                                      <p:cBhvr>
                                        <p:cTn id="99" dur="250" fill="hold"/>
                                        <p:tgtEl>
                                          <p:spTgt spid="36"/>
                                        </p:tgtEl>
                                        <p:attrNameLst>
                                          <p:attrName>ppt_x</p:attrName>
                                        </p:attrNameLst>
                                      </p:cBhvr>
                                      <p:tavLst>
                                        <p:tav tm="0">
                                          <p:val>
                                            <p:strVal val="#ppt_x"/>
                                          </p:val>
                                        </p:tav>
                                        <p:tav tm="100000">
                                          <p:val>
                                            <p:strVal val="#ppt_x"/>
                                          </p:val>
                                        </p:tav>
                                      </p:tavLst>
                                    </p:anim>
                                    <p:anim calcmode="lin" valueType="num">
                                      <p:cBhvr>
                                        <p:cTn id="100" dur="250" fill="hold"/>
                                        <p:tgtEl>
                                          <p:spTgt spid="36"/>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250"/>
                                        <p:tgtEl>
                                          <p:spTgt spid="37"/>
                                        </p:tgtEl>
                                      </p:cBhvr>
                                    </p:animEffect>
                                    <p:anim calcmode="lin" valueType="num">
                                      <p:cBhvr>
                                        <p:cTn id="104" dur="250" fill="hold"/>
                                        <p:tgtEl>
                                          <p:spTgt spid="37"/>
                                        </p:tgtEl>
                                        <p:attrNameLst>
                                          <p:attrName>ppt_x</p:attrName>
                                        </p:attrNameLst>
                                      </p:cBhvr>
                                      <p:tavLst>
                                        <p:tav tm="0">
                                          <p:val>
                                            <p:strVal val="#ppt_x"/>
                                          </p:val>
                                        </p:tav>
                                        <p:tav tm="100000">
                                          <p:val>
                                            <p:strVal val="#ppt_x"/>
                                          </p:val>
                                        </p:tav>
                                      </p:tavLst>
                                    </p:anim>
                                    <p:anim calcmode="lin" valueType="num">
                                      <p:cBhvr>
                                        <p:cTn id="105" dur="250" fill="hold"/>
                                        <p:tgtEl>
                                          <p:spTgt spid="37"/>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fade">
                                      <p:cBhvr>
                                        <p:cTn id="108" dur="250"/>
                                        <p:tgtEl>
                                          <p:spTgt spid="38"/>
                                        </p:tgtEl>
                                      </p:cBhvr>
                                    </p:animEffect>
                                    <p:anim calcmode="lin" valueType="num">
                                      <p:cBhvr>
                                        <p:cTn id="109" dur="250" fill="hold"/>
                                        <p:tgtEl>
                                          <p:spTgt spid="38"/>
                                        </p:tgtEl>
                                        <p:attrNameLst>
                                          <p:attrName>ppt_x</p:attrName>
                                        </p:attrNameLst>
                                      </p:cBhvr>
                                      <p:tavLst>
                                        <p:tav tm="0">
                                          <p:val>
                                            <p:strVal val="#ppt_x"/>
                                          </p:val>
                                        </p:tav>
                                        <p:tav tm="100000">
                                          <p:val>
                                            <p:strVal val="#ppt_x"/>
                                          </p:val>
                                        </p:tav>
                                      </p:tavLst>
                                    </p:anim>
                                    <p:anim calcmode="lin" valueType="num">
                                      <p:cBhvr>
                                        <p:cTn id="110" dur="250" fill="hold"/>
                                        <p:tgtEl>
                                          <p:spTgt spid="38"/>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fade">
                                      <p:cBhvr>
                                        <p:cTn id="113" dur="250"/>
                                        <p:tgtEl>
                                          <p:spTgt spid="39"/>
                                        </p:tgtEl>
                                      </p:cBhvr>
                                    </p:animEffect>
                                    <p:anim calcmode="lin" valueType="num">
                                      <p:cBhvr>
                                        <p:cTn id="114" dur="250" fill="hold"/>
                                        <p:tgtEl>
                                          <p:spTgt spid="39"/>
                                        </p:tgtEl>
                                        <p:attrNameLst>
                                          <p:attrName>ppt_x</p:attrName>
                                        </p:attrNameLst>
                                      </p:cBhvr>
                                      <p:tavLst>
                                        <p:tav tm="0">
                                          <p:val>
                                            <p:strVal val="#ppt_x"/>
                                          </p:val>
                                        </p:tav>
                                        <p:tav tm="100000">
                                          <p:val>
                                            <p:strVal val="#ppt_x"/>
                                          </p:val>
                                        </p:tav>
                                      </p:tavLst>
                                    </p:anim>
                                    <p:anim calcmode="lin" valueType="num">
                                      <p:cBhvr>
                                        <p:cTn id="115" dur="250" fill="hold"/>
                                        <p:tgtEl>
                                          <p:spTgt spid="39"/>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40"/>
                                        </p:tgtEl>
                                        <p:attrNameLst>
                                          <p:attrName>style.visibility</p:attrName>
                                        </p:attrNameLst>
                                      </p:cBhvr>
                                      <p:to>
                                        <p:strVal val="visible"/>
                                      </p:to>
                                    </p:set>
                                    <p:animEffect transition="in" filter="fade">
                                      <p:cBhvr>
                                        <p:cTn id="118" dur="250"/>
                                        <p:tgtEl>
                                          <p:spTgt spid="40"/>
                                        </p:tgtEl>
                                      </p:cBhvr>
                                    </p:animEffect>
                                    <p:anim calcmode="lin" valueType="num">
                                      <p:cBhvr>
                                        <p:cTn id="119" dur="250" fill="hold"/>
                                        <p:tgtEl>
                                          <p:spTgt spid="40"/>
                                        </p:tgtEl>
                                        <p:attrNameLst>
                                          <p:attrName>ppt_x</p:attrName>
                                        </p:attrNameLst>
                                      </p:cBhvr>
                                      <p:tavLst>
                                        <p:tav tm="0">
                                          <p:val>
                                            <p:strVal val="#ppt_x"/>
                                          </p:val>
                                        </p:tav>
                                        <p:tav tm="100000">
                                          <p:val>
                                            <p:strVal val="#ppt_x"/>
                                          </p:val>
                                        </p:tav>
                                      </p:tavLst>
                                    </p:anim>
                                    <p:anim calcmode="lin" valueType="num">
                                      <p:cBhvr>
                                        <p:cTn id="120" dur="25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37" presetClass="path" presetSubtype="0" accel="50000" decel="50000" fill="hold" grpId="1" nodeType="clickEffect">
                                  <p:stCondLst>
                                    <p:cond delay="0"/>
                                  </p:stCondLst>
                                  <p:childTnLst>
                                    <p:animMotion origin="layout" path="M 3.75E-6 -2.22222E-6 L 0.06158 0.04005 C 0.07435 0.04908 0.09362 0.05394 0.11393 0.05394 C 0.13685 0.05394 0.15533 0.04908 0.1681 0.04005 L 0.22981 -2.22222E-6 " pathEditMode="relative" rAng="0" ptsTypes="AAAAA">
                                      <p:cBhvr>
                                        <p:cTn id="124" dur="1000" fill="hold"/>
                                        <p:tgtEl>
                                          <p:spTgt spid="33"/>
                                        </p:tgtEl>
                                        <p:attrNameLst>
                                          <p:attrName>ppt_x</p:attrName>
                                          <p:attrName>ppt_y</p:attrName>
                                        </p:attrNameLst>
                                      </p:cBhvr>
                                      <p:rCtr x="11484" y="2685"/>
                                    </p:animMotion>
                                  </p:childTnLst>
                                </p:cTn>
                              </p:par>
                              <p:par>
                                <p:cTn id="125" presetID="37" presetClass="path" presetSubtype="0" accel="50000" decel="50000" fill="hold" grpId="1" nodeType="withEffect">
                                  <p:stCondLst>
                                    <p:cond delay="0"/>
                                  </p:stCondLst>
                                  <p:childTnLst>
                                    <p:animMotion origin="layout" path="M 1.45833E-6 -2.22222E-6 L 0.12305 0.04005 C 0.14857 0.04908 0.18711 0.05394 0.22747 0.05394 C 0.27344 0.05394 0.31029 0.04908 0.33581 0.04005 L 0.45898 -2.22222E-6 " pathEditMode="relative" rAng="0" ptsTypes="AAAAA">
                                      <p:cBhvr>
                                        <p:cTn id="126" dur="1000" fill="hold"/>
                                        <p:tgtEl>
                                          <p:spTgt spid="34"/>
                                        </p:tgtEl>
                                        <p:attrNameLst>
                                          <p:attrName>ppt_x</p:attrName>
                                          <p:attrName>ppt_y</p:attrName>
                                        </p:attrNameLst>
                                      </p:cBhvr>
                                      <p:rCtr x="22943" y="2685"/>
                                    </p:animMotion>
                                  </p:childTnLst>
                                </p:cTn>
                              </p:par>
                              <p:par>
                                <p:cTn id="127" presetID="37" presetClass="path" presetSubtype="0" accel="50000" decel="50000" fill="hold" grpId="1" nodeType="withEffect">
                                  <p:stCondLst>
                                    <p:cond delay="0"/>
                                  </p:stCondLst>
                                  <p:childTnLst>
                                    <p:animMotion origin="layout" path="M -1.04167E-6 -2.22222E-6 L 0.04102 0.04005 C 0.04948 0.04908 0.06237 0.05394 0.07591 0.05394 C 0.09115 0.05394 0.10352 0.04908 0.11198 0.04005 L 0.15313 -2.22222E-6 " pathEditMode="relative" rAng="0" ptsTypes="AAAAA">
                                      <p:cBhvr>
                                        <p:cTn id="128" dur="1000" fill="hold"/>
                                        <p:tgtEl>
                                          <p:spTgt spid="35"/>
                                        </p:tgtEl>
                                        <p:attrNameLst>
                                          <p:attrName>ppt_x</p:attrName>
                                          <p:attrName>ppt_y</p:attrName>
                                        </p:attrNameLst>
                                      </p:cBhvr>
                                      <p:rCtr x="7656" y="2685"/>
                                    </p:animMotion>
                                  </p:childTnLst>
                                </p:cTn>
                              </p:par>
                              <p:par>
                                <p:cTn id="129" presetID="37" presetClass="path" presetSubtype="0" accel="50000" decel="50000" fill="hold" grpId="1" nodeType="withEffect">
                                  <p:stCondLst>
                                    <p:cond delay="0"/>
                                  </p:stCondLst>
                                  <p:childTnLst>
                                    <p:animMotion origin="layout" path="M 0.00039 -2.22222E-6 L -0.06146 0.04005 C -0.07422 0.04908 -0.09362 0.05394 -0.1138 0.05394 C -0.13685 0.05394 -0.15534 0.04908 -0.1681 0.04005 L -0.22981 -2.22222E-6 " pathEditMode="relative" rAng="0" ptsTypes="AAAAA">
                                      <p:cBhvr>
                                        <p:cTn id="130" dur="1000" fill="hold"/>
                                        <p:tgtEl>
                                          <p:spTgt spid="36"/>
                                        </p:tgtEl>
                                        <p:attrNameLst>
                                          <p:attrName>ppt_x</p:attrName>
                                          <p:attrName>ppt_y</p:attrName>
                                        </p:attrNameLst>
                                      </p:cBhvr>
                                      <p:rCtr x="-11510" y="2685"/>
                                    </p:animMotion>
                                  </p:childTnLst>
                                </p:cTn>
                              </p:par>
                              <p:par>
                                <p:cTn id="131" presetID="37" presetClass="path" presetSubtype="0" accel="50000" decel="50000" fill="hold" grpId="1" nodeType="withEffect">
                                  <p:stCondLst>
                                    <p:cond delay="0"/>
                                  </p:stCondLst>
                                  <p:childTnLst>
                                    <p:animMotion origin="layout" path="M 0.00026 -2.22222E-6 L 0.04114 0.04005 C 0.04974 0.04908 0.06237 0.05394 0.07591 0.05394 C 0.09127 0.05394 0.10338 0.04908 0.11197 0.04005 L 0.15312 -2.22222E-6 " pathEditMode="relative" rAng="0" ptsTypes="AAAAA">
                                      <p:cBhvr>
                                        <p:cTn id="132" dur="1000" fill="hold"/>
                                        <p:tgtEl>
                                          <p:spTgt spid="37"/>
                                        </p:tgtEl>
                                        <p:attrNameLst>
                                          <p:attrName>ppt_x</p:attrName>
                                          <p:attrName>ppt_y</p:attrName>
                                        </p:attrNameLst>
                                      </p:cBhvr>
                                      <p:rCtr x="7643" y="2685"/>
                                    </p:animMotion>
                                  </p:childTnLst>
                                </p:cTn>
                              </p:par>
                              <p:par>
                                <p:cTn id="133" presetID="37" presetClass="path" presetSubtype="0" accel="50000" decel="50000" fill="hold" grpId="1" nodeType="withEffect">
                                  <p:stCondLst>
                                    <p:cond delay="0"/>
                                  </p:stCondLst>
                                  <p:childTnLst>
                                    <p:animMotion origin="layout" path="M 2.5E-6 -2.22222E-6 L -0.08216 0.04005 C -0.09909 0.04908 -0.12487 0.05394 -0.1517 0.05394 C -0.18229 0.05394 -0.20677 0.04908 -0.2237 0.04005 L -0.3056 -2.22222E-6 " pathEditMode="relative" rAng="0" ptsTypes="AAAAA">
                                      <p:cBhvr>
                                        <p:cTn id="134" dur="1000" fill="hold"/>
                                        <p:tgtEl>
                                          <p:spTgt spid="38"/>
                                        </p:tgtEl>
                                        <p:attrNameLst>
                                          <p:attrName>ppt_x</p:attrName>
                                          <p:attrName>ppt_y</p:attrName>
                                        </p:attrNameLst>
                                      </p:cBhvr>
                                      <p:rCtr x="-15286" y="2685"/>
                                    </p:animMotion>
                                  </p:childTnLst>
                                </p:cTn>
                              </p:par>
                              <p:par>
                                <p:cTn id="135" presetID="37" presetClass="path" presetSubtype="0" accel="50000" decel="50000" fill="hold" grpId="1" nodeType="withEffect">
                                  <p:stCondLst>
                                    <p:cond delay="0"/>
                                  </p:stCondLst>
                                  <p:childTnLst>
                                    <p:animMotion origin="layout" path="M 0.00013 -2.22222E-6 L -0.04127 0.04005 C -0.04974 0.04908 -0.06263 0.05394 -0.07617 0.05394 C -0.0914 0.05394 -0.10377 0.04908 -0.11237 0.04005 L -0.15338 -2.22222E-6 " pathEditMode="relative" rAng="0" ptsTypes="AAAAA">
                                      <p:cBhvr>
                                        <p:cTn id="136" dur="1000" fill="hold"/>
                                        <p:tgtEl>
                                          <p:spTgt spid="40"/>
                                        </p:tgtEl>
                                        <p:attrNameLst>
                                          <p:attrName>ppt_x</p:attrName>
                                          <p:attrName>ppt_y</p:attrName>
                                        </p:attrNameLst>
                                      </p:cBhvr>
                                      <p:rCtr x="-7682" y="2685"/>
                                    </p:animMotion>
                                  </p:childTnLst>
                                </p:cTn>
                              </p:par>
                              <p:par>
                                <p:cTn id="137" presetID="37" presetClass="path" presetSubtype="0" accel="50000" decel="50000" fill="hold" grpId="1" nodeType="withEffect">
                                  <p:stCondLst>
                                    <p:cond delay="0"/>
                                  </p:stCondLst>
                                  <p:childTnLst>
                                    <p:animMotion origin="layout" path="M 0.00013 -2.22222E-6 L -0.08216 0.04005 C -0.09922 0.04908 -0.12487 0.05394 -0.15195 0.05394 C -0.18255 0.05394 -0.20716 0.04908 -0.22422 0.04005 L -0.30638 -2.22222E-6 " pathEditMode="relative" rAng="0" ptsTypes="AAAAA">
                                      <p:cBhvr>
                                        <p:cTn id="138" dur="1000" fill="hold"/>
                                        <p:tgtEl>
                                          <p:spTgt spid="39"/>
                                        </p:tgtEl>
                                        <p:attrNameLst>
                                          <p:attrName>ppt_x</p:attrName>
                                          <p:attrName>ppt_y</p:attrName>
                                        </p:attrNameLst>
                                      </p:cBhvr>
                                      <p:rCtr x="-1532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P spid="14" grpId="0" animBg="1"/>
      <p:bldP spid="15" grpId="0"/>
      <p:bldP spid="16" grpId="0"/>
      <p:bldP spid="17" grpId="0"/>
      <p:bldP spid="18" grpId="0"/>
      <p:bldP spid="19" grpId="0"/>
      <p:bldP spid="20" grpId="0"/>
      <p:bldP spid="21" grpId="0" animBg="1"/>
      <p:bldP spid="22" grpId="0" animBg="1"/>
      <p:bldP spid="23" grpId="0"/>
      <p:bldP spid="24" grpId="0"/>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FB9266BA-F58A-49F3-9752-E8A3A24BA0F3}"/>
              </a:ext>
            </a:extLst>
          </p:cNvPr>
          <p:cNvSpPr/>
          <p:nvPr/>
        </p:nvSpPr>
        <p:spPr>
          <a:xfrm>
            <a:off x="1187160" y="1770926"/>
            <a:ext cx="833377" cy="763929"/>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AD6CA190-BB48-480B-A5A2-DE9868CF94B2}"/>
              </a:ext>
            </a:extLst>
          </p:cNvPr>
          <p:cNvSpPr/>
          <p:nvPr/>
        </p:nvSpPr>
        <p:spPr>
          <a:xfrm>
            <a:off x="2381281" y="1770926"/>
            <a:ext cx="833377" cy="763929"/>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49B99F0E-A191-4FCE-9599-BD33B0EEBD87}"/>
              </a:ext>
            </a:extLst>
          </p:cNvPr>
          <p:cNvSpPr/>
          <p:nvPr/>
        </p:nvSpPr>
        <p:spPr>
          <a:xfrm>
            <a:off x="3633274" y="1770926"/>
            <a:ext cx="833377" cy="763929"/>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D74B8C12-F56F-428F-B576-A101DF3F9F8B}"/>
              </a:ext>
            </a:extLst>
          </p:cNvPr>
          <p:cNvSpPr/>
          <p:nvPr/>
        </p:nvSpPr>
        <p:spPr>
          <a:xfrm>
            <a:off x="4827395" y="1770926"/>
            <a:ext cx="833377" cy="763929"/>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0C776BC9-7568-44CB-BD7A-721CE8395A6D}"/>
              </a:ext>
            </a:extLst>
          </p:cNvPr>
          <p:cNvSpPr/>
          <p:nvPr/>
        </p:nvSpPr>
        <p:spPr>
          <a:xfrm>
            <a:off x="6094819" y="1770926"/>
            <a:ext cx="833377" cy="763929"/>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E279EF50-B4D7-4336-89EF-7B4D6E515294}"/>
              </a:ext>
            </a:extLst>
          </p:cNvPr>
          <p:cNvSpPr/>
          <p:nvPr/>
        </p:nvSpPr>
        <p:spPr>
          <a:xfrm>
            <a:off x="7288940" y="1770926"/>
            <a:ext cx="833377" cy="763929"/>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81A9ED18-5C64-422B-83EF-05166E29BE5E}"/>
              </a:ext>
            </a:extLst>
          </p:cNvPr>
          <p:cNvSpPr txBox="1"/>
          <p:nvPr/>
        </p:nvSpPr>
        <p:spPr>
          <a:xfrm>
            <a:off x="1448998" y="1401594"/>
            <a:ext cx="309700" cy="369332"/>
          </a:xfrm>
          <a:prstGeom prst="rect">
            <a:avLst/>
          </a:prstGeom>
          <a:noFill/>
        </p:spPr>
        <p:txBody>
          <a:bodyPr wrap="none" rtlCol="0">
            <a:spAutoFit/>
          </a:bodyPr>
          <a:lstStyle/>
          <a:p>
            <a:r>
              <a:rPr lang="it-IT" dirty="0"/>
              <a:t>1</a:t>
            </a:r>
          </a:p>
        </p:txBody>
      </p:sp>
      <p:sp>
        <p:nvSpPr>
          <p:cNvPr id="11" name="CasellaDiTesto 10">
            <a:extLst>
              <a:ext uri="{FF2B5EF4-FFF2-40B4-BE49-F238E27FC236}">
                <a16:creationId xmlns:a16="http://schemas.microsoft.com/office/drawing/2014/main" id="{E4B137E7-7AA4-4D99-A36B-551F12C593A5}"/>
              </a:ext>
            </a:extLst>
          </p:cNvPr>
          <p:cNvSpPr txBox="1"/>
          <p:nvPr/>
        </p:nvSpPr>
        <p:spPr>
          <a:xfrm>
            <a:off x="2643119" y="1401594"/>
            <a:ext cx="309700" cy="369332"/>
          </a:xfrm>
          <a:prstGeom prst="rect">
            <a:avLst/>
          </a:prstGeom>
          <a:noFill/>
        </p:spPr>
        <p:txBody>
          <a:bodyPr wrap="none" rtlCol="0">
            <a:spAutoFit/>
          </a:bodyPr>
          <a:lstStyle/>
          <a:p>
            <a:r>
              <a:rPr lang="it-IT" dirty="0"/>
              <a:t>2</a:t>
            </a:r>
          </a:p>
        </p:txBody>
      </p:sp>
      <p:sp>
        <p:nvSpPr>
          <p:cNvPr id="12" name="CasellaDiTesto 11">
            <a:extLst>
              <a:ext uri="{FF2B5EF4-FFF2-40B4-BE49-F238E27FC236}">
                <a16:creationId xmlns:a16="http://schemas.microsoft.com/office/drawing/2014/main" id="{F53F1517-75A9-42FD-A406-4A03E82945D7}"/>
              </a:ext>
            </a:extLst>
          </p:cNvPr>
          <p:cNvSpPr txBox="1"/>
          <p:nvPr/>
        </p:nvSpPr>
        <p:spPr>
          <a:xfrm>
            <a:off x="3841618" y="1401594"/>
            <a:ext cx="309700" cy="369332"/>
          </a:xfrm>
          <a:prstGeom prst="rect">
            <a:avLst/>
          </a:prstGeom>
          <a:noFill/>
        </p:spPr>
        <p:txBody>
          <a:bodyPr wrap="none" rtlCol="0">
            <a:spAutoFit/>
          </a:bodyPr>
          <a:lstStyle/>
          <a:p>
            <a:r>
              <a:rPr lang="it-IT" dirty="0"/>
              <a:t>3</a:t>
            </a:r>
          </a:p>
        </p:txBody>
      </p:sp>
      <p:sp>
        <p:nvSpPr>
          <p:cNvPr id="13" name="CasellaDiTesto 12">
            <a:extLst>
              <a:ext uri="{FF2B5EF4-FFF2-40B4-BE49-F238E27FC236}">
                <a16:creationId xmlns:a16="http://schemas.microsoft.com/office/drawing/2014/main" id="{DB203CCB-EF0C-4BE3-A950-8D76E9EC53D2}"/>
              </a:ext>
            </a:extLst>
          </p:cNvPr>
          <p:cNvSpPr txBox="1"/>
          <p:nvPr/>
        </p:nvSpPr>
        <p:spPr>
          <a:xfrm>
            <a:off x="5035739" y="1401594"/>
            <a:ext cx="309700" cy="369332"/>
          </a:xfrm>
          <a:prstGeom prst="rect">
            <a:avLst/>
          </a:prstGeom>
          <a:noFill/>
        </p:spPr>
        <p:txBody>
          <a:bodyPr wrap="none" rtlCol="0">
            <a:spAutoFit/>
          </a:bodyPr>
          <a:lstStyle/>
          <a:p>
            <a:r>
              <a:rPr lang="it-IT" dirty="0"/>
              <a:t>4</a:t>
            </a:r>
          </a:p>
        </p:txBody>
      </p:sp>
      <p:sp>
        <p:nvSpPr>
          <p:cNvPr id="14" name="CasellaDiTesto 13">
            <a:extLst>
              <a:ext uri="{FF2B5EF4-FFF2-40B4-BE49-F238E27FC236}">
                <a16:creationId xmlns:a16="http://schemas.microsoft.com/office/drawing/2014/main" id="{00A33C42-718A-4732-9F94-D2A67AE51514}"/>
              </a:ext>
            </a:extLst>
          </p:cNvPr>
          <p:cNvSpPr txBox="1"/>
          <p:nvPr/>
        </p:nvSpPr>
        <p:spPr>
          <a:xfrm>
            <a:off x="6283359" y="1401594"/>
            <a:ext cx="309700" cy="369332"/>
          </a:xfrm>
          <a:prstGeom prst="rect">
            <a:avLst/>
          </a:prstGeom>
          <a:noFill/>
        </p:spPr>
        <p:txBody>
          <a:bodyPr wrap="none" rtlCol="0">
            <a:spAutoFit/>
          </a:bodyPr>
          <a:lstStyle/>
          <a:p>
            <a:r>
              <a:rPr lang="it-IT" dirty="0"/>
              <a:t>5</a:t>
            </a:r>
          </a:p>
        </p:txBody>
      </p:sp>
      <p:sp>
        <p:nvSpPr>
          <p:cNvPr id="15" name="CasellaDiTesto 14">
            <a:extLst>
              <a:ext uri="{FF2B5EF4-FFF2-40B4-BE49-F238E27FC236}">
                <a16:creationId xmlns:a16="http://schemas.microsoft.com/office/drawing/2014/main" id="{06230D7E-70C9-4268-AA8D-19DCB8B86EF3}"/>
              </a:ext>
            </a:extLst>
          </p:cNvPr>
          <p:cNvSpPr txBox="1"/>
          <p:nvPr/>
        </p:nvSpPr>
        <p:spPr>
          <a:xfrm>
            <a:off x="7477480" y="1401594"/>
            <a:ext cx="309700" cy="369332"/>
          </a:xfrm>
          <a:prstGeom prst="rect">
            <a:avLst/>
          </a:prstGeom>
          <a:noFill/>
        </p:spPr>
        <p:txBody>
          <a:bodyPr wrap="none" rtlCol="0">
            <a:spAutoFit/>
          </a:bodyPr>
          <a:lstStyle/>
          <a:p>
            <a:r>
              <a:rPr lang="it-IT" dirty="0"/>
              <a:t>6</a:t>
            </a:r>
          </a:p>
        </p:txBody>
      </p:sp>
      <p:sp>
        <p:nvSpPr>
          <p:cNvPr id="16" name="Rettangolo 15">
            <a:extLst>
              <a:ext uri="{FF2B5EF4-FFF2-40B4-BE49-F238E27FC236}">
                <a16:creationId xmlns:a16="http://schemas.microsoft.com/office/drawing/2014/main" id="{EA91BD63-A5D0-49B1-A804-881339A60CE4}"/>
              </a:ext>
            </a:extLst>
          </p:cNvPr>
          <p:cNvSpPr/>
          <p:nvPr/>
        </p:nvSpPr>
        <p:spPr>
          <a:xfrm>
            <a:off x="8622489" y="1770926"/>
            <a:ext cx="833377" cy="763929"/>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BD39AE81-F428-4D48-93A6-92C57610BCA3}"/>
              </a:ext>
            </a:extLst>
          </p:cNvPr>
          <p:cNvSpPr/>
          <p:nvPr/>
        </p:nvSpPr>
        <p:spPr>
          <a:xfrm>
            <a:off x="9816610" y="1770926"/>
            <a:ext cx="833377" cy="763929"/>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904FE231-21D4-4A99-A1AA-6FC5E1E52413}"/>
              </a:ext>
            </a:extLst>
          </p:cNvPr>
          <p:cNvSpPr txBox="1"/>
          <p:nvPr/>
        </p:nvSpPr>
        <p:spPr>
          <a:xfrm>
            <a:off x="8884327" y="1401594"/>
            <a:ext cx="309700" cy="369332"/>
          </a:xfrm>
          <a:prstGeom prst="rect">
            <a:avLst/>
          </a:prstGeom>
          <a:noFill/>
        </p:spPr>
        <p:txBody>
          <a:bodyPr wrap="none" rtlCol="0">
            <a:spAutoFit/>
          </a:bodyPr>
          <a:lstStyle/>
          <a:p>
            <a:r>
              <a:rPr lang="it-IT" dirty="0"/>
              <a:t>7</a:t>
            </a:r>
          </a:p>
        </p:txBody>
      </p:sp>
      <p:sp>
        <p:nvSpPr>
          <p:cNvPr id="19" name="CasellaDiTesto 18">
            <a:extLst>
              <a:ext uri="{FF2B5EF4-FFF2-40B4-BE49-F238E27FC236}">
                <a16:creationId xmlns:a16="http://schemas.microsoft.com/office/drawing/2014/main" id="{2064F3E8-D935-44C1-AB22-B0BFF60646A7}"/>
              </a:ext>
            </a:extLst>
          </p:cNvPr>
          <p:cNvSpPr txBox="1"/>
          <p:nvPr/>
        </p:nvSpPr>
        <p:spPr>
          <a:xfrm>
            <a:off x="10078448" y="1401594"/>
            <a:ext cx="309700" cy="369332"/>
          </a:xfrm>
          <a:prstGeom prst="rect">
            <a:avLst/>
          </a:prstGeom>
          <a:noFill/>
        </p:spPr>
        <p:txBody>
          <a:bodyPr wrap="none" rtlCol="0">
            <a:spAutoFit/>
          </a:bodyPr>
          <a:lstStyle/>
          <a:p>
            <a:r>
              <a:rPr lang="it-IT" dirty="0"/>
              <a:t>8</a:t>
            </a:r>
          </a:p>
        </p:txBody>
      </p:sp>
      <p:grpSp>
        <p:nvGrpSpPr>
          <p:cNvPr id="29" name="Gruppo 28">
            <a:extLst>
              <a:ext uri="{FF2B5EF4-FFF2-40B4-BE49-F238E27FC236}">
                <a16:creationId xmlns:a16="http://schemas.microsoft.com/office/drawing/2014/main" id="{19114B22-D9AB-4BE5-BEF9-C68B99F70201}"/>
              </a:ext>
            </a:extLst>
          </p:cNvPr>
          <p:cNvGrpSpPr/>
          <p:nvPr/>
        </p:nvGrpSpPr>
        <p:grpSpPr>
          <a:xfrm>
            <a:off x="2006255" y="3611301"/>
            <a:ext cx="1864564" cy="369332"/>
            <a:chOff x="2020537" y="3611301"/>
            <a:chExt cx="1864564" cy="369332"/>
          </a:xfrm>
          <a:solidFill>
            <a:schemeClr val="bg1"/>
          </a:solidFill>
        </p:grpSpPr>
        <p:sp>
          <p:nvSpPr>
            <p:cNvPr id="20" name="CasellaDiTesto 19">
              <a:extLst>
                <a:ext uri="{FF2B5EF4-FFF2-40B4-BE49-F238E27FC236}">
                  <a16:creationId xmlns:a16="http://schemas.microsoft.com/office/drawing/2014/main" id="{680D6AD4-A455-4E1E-95CA-5292B4ED5890}"/>
                </a:ext>
              </a:extLst>
            </p:cNvPr>
            <p:cNvSpPr txBox="1"/>
            <p:nvPr/>
          </p:nvSpPr>
          <p:spPr>
            <a:xfrm>
              <a:off x="2020537" y="3611301"/>
              <a:ext cx="932282" cy="369332"/>
            </a:xfrm>
            <a:prstGeom prst="rect">
              <a:avLst/>
            </a:prstGeom>
            <a:grpFill/>
            <a:ln>
              <a:solidFill>
                <a:schemeClr val="tx1"/>
              </a:solidFill>
            </a:ln>
          </p:spPr>
          <p:txBody>
            <a:bodyPr wrap="square" rtlCol="0">
              <a:spAutoFit/>
            </a:bodyPr>
            <a:lstStyle/>
            <a:p>
              <a:pPr algn="ctr"/>
              <a:r>
                <a:rPr lang="it-IT" dirty="0"/>
                <a:t>4</a:t>
              </a:r>
            </a:p>
          </p:txBody>
        </p:sp>
        <p:sp>
          <p:nvSpPr>
            <p:cNvPr id="21" name="CasellaDiTesto 20">
              <a:extLst>
                <a:ext uri="{FF2B5EF4-FFF2-40B4-BE49-F238E27FC236}">
                  <a16:creationId xmlns:a16="http://schemas.microsoft.com/office/drawing/2014/main" id="{58ED0D07-0B89-4282-9E13-360E7608DF02}"/>
                </a:ext>
              </a:extLst>
            </p:cNvPr>
            <p:cNvSpPr txBox="1"/>
            <p:nvPr/>
          </p:nvSpPr>
          <p:spPr>
            <a:xfrm>
              <a:off x="2952819" y="3611301"/>
              <a:ext cx="932282" cy="369332"/>
            </a:xfrm>
            <a:prstGeom prst="rect">
              <a:avLst/>
            </a:prstGeom>
            <a:grpFill/>
            <a:ln>
              <a:solidFill>
                <a:schemeClr val="tx1"/>
              </a:solidFill>
            </a:ln>
          </p:spPr>
          <p:txBody>
            <a:bodyPr wrap="square" rtlCol="0">
              <a:spAutoFit/>
            </a:bodyPr>
            <a:lstStyle/>
            <a:p>
              <a:pPr algn="ctr"/>
              <a:r>
                <a:rPr lang="it-IT" dirty="0"/>
                <a:t>6</a:t>
              </a:r>
            </a:p>
          </p:txBody>
        </p:sp>
      </p:grpSp>
      <p:grpSp>
        <p:nvGrpSpPr>
          <p:cNvPr id="30" name="Gruppo 29">
            <a:extLst>
              <a:ext uri="{FF2B5EF4-FFF2-40B4-BE49-F238E27FC236}">
                <a16:creationId xmlns:a16="http://schemas.microsoft.com/office/drawing/2014/main" id="{618B230E-6278-4906-A52A-1A8772A5AC8E}"/>
              </a:ext>
            </a:extLst>
          </p:cNvPr>
          <p:cNvGrpSpPr/>
          <p:nvPr/>
        </p:nvGrpSpPr>
        <p:grpSpPr>
          <a:xfrm>
            <a:off x="3870819" y="3611301"/>
            <a:ext cx="1864564" cy="369332"/>
            <a:chOff x="3885101" y="3611301"/>
            <a:chExt cx="1864564" cy="369332"/>
          </a:xfrm>
          <a:solidFill>
            <a:schemeClr val="bg1"/>
          </a:solidFill>
        </p:grpSpPr>
        <p:sp>
          <p:nvSpPr>
            <p:cNvPr id="22" name="CasellaDiTesto 21">
              <a:extLst>
                <a:ext uri="{FF2B5EF4-FFF2-40B4-BE49-F238E27FC236}">
                  <a16:creationId xmlns:a16="http://schemas.microsoft.com/office/drawing/2014/main" id="{F66027C0-ABD4-4769-9D49-A7155642095C}"/>
                </a:ext>
              </a:extLst>
            </p:cNvPr>
            <p:cNvSpPr txBox="1"/>
            <p:nvPr/>
          </p:nvSpPr>
          <p:spPr>
            <a:xfrm>
              <a:off x="3885101" y="3611301"/>
              <a:ext cx="932282" cy="369332"/>
            </a:xfrm>
            <a:prstGeom prst="rect">
              <a:avLst/>
            </a:prstGeom>
            <a:grpFill/>
            <a:ln>
              <a:solidFill>
                <a:schemeClr val="tx1"/>
              </a:solidFill>
            </a:ln>
          </p:spPr>
          <p:txBody>
            <a:bodyPr wrap="square" rtlCol="0">
              <a:spAutoFit/>
            </a:bodyPr>
            <a:lstStyle/>
            <a:p>
              <a:pPr algn="ctr"/>
              <a:r>
                <a:rPr lang="it-IT" dirty="0"/>
                <a:t>7</a:t>
              </a:r>
            </a:p>
          </p:txBody>
        </p:sp>
        <p:sp>
          <p:nvSpPr>
            <p:cNvPr id="23" name="CasellaDiTesto 22">
              <a:extLst>
                <a:ext uri="{FF2B5EF4-FFF2-40B4-BE49-F238E27FC236}">
                  <a16:creationId xmlns:a16="http://schemas.microsoft.com/office/drawing/2014/main" id="{95DE52E3-0920-445A-894B-DE3B939DF26F}"/>
                </a:ext>
              </a:extLst>
            </p:cNvPr>
            <p:cNvSpPr txBox="1"/>
            <p:nvPr/>
          </p:nvSpPr>
          <p:spPr>
            <a:xfrm>
              <a:off x="4817383" y="3611301"/>
              <a:ext cx="932282" cy="369332"/>
            </a:xfrm>
            <a:prstGeom prst="rect">
              <a:avLst/>
            </a:prstGeom>
            <a:grpFill/>
            <a:ln>
              <a:solidFill>
                <a:schemeClr val="tx1"/>
              </a:solidFill>
            </a:ln>
          </p:spPr>
          <p:txBody>
            <a:bodyPr wrap="square" rtlCol="0">
              <a:spAutoFit/>
            </a:bodyPr>
            <a:lstStyle/>
            <a:p>
              <a:pPr algn="ctr"/>
              <a:r>
                <a:rPr lang="it-IT" dirty="0"/>
                <a:t>1</a:t>
              </a:r>
            </a:p>
          </p:txBody>
        </p:sp>
      </p:grpSp>
      <p:grpSp>
        <p:nvGrpSpPr>
          <p:cNvPr id="31" name="Gruppo 30">
            <a:extLst>
              <a:ext uri="{FF2B5EF4-FFF2-40B4-BE49-F238E27FC236}">
                <a16:creationId xmlns:a16="http://schemas.microsoft.com/office/drawing/2014/main" id="{C499EB62-E9B6-4BF9-AF77-9030E8DD784F}"/>
              </a:ext>
            </a:extLst>
          </p:cNvPr>
          <p:cNvGrpSpPr/>
          <p:nvPr/>
        </p:nvGrpSpPr>
        <p:grpSpPr>
          <a:xfrm>
            <a:off x="5749665" y="3611301"/>
            <a:ext cx="1864564" cy="369332"/>
            <a:chOff x="5749665" y="3611301"/>
            <a:chExt cx="1864564" cy="369332"/>
          </a:xfrm>
          <a:solidFill>
            <a:schemeClr val="bg1"/>
          </a:solidFill>
        </p:grpSpPr>
        <p:sp>
          <p:nvSpPr>
            <p:cNvPr id="24" name="CasellaDiTesto 23">
              <a:extLst>
                <a:ext uri="{FF2B5EF4-FFF2-40B4-BE49-F238E27FC236}">
                  <a16:creationId xmlns:a16="http://schemas.microsoft.com/office/drawing/2014/main" id="{E71013DE-F504-4679-80B6-0EB5879FE910}"/>
                </a:ext>
              </a:extLst>
            </p:cNvPr>
            <p:cNvSpPr txBox="1"/>
            <p:nvPr/>
          </p:nvSpPr>
          <p:spPr>
            <a:xfrm>
              <a:off x="5749665" y="3611301"/>
              <a:ext cx="932282" cy="369332"/>
            </a:xfrm>
            <a:prstGeom prst="rect">
              <a:avLst/>
            </a:prstGeom>
            <a:grpFill/>
            <a:ln>
              <a:solidFill>
                <a:schemeClr val="tx1"/>
              </a:solidFill>
            </a:ln>
          </p:spPr>
          <p:txBody>
            <a:bodyPr wrap="square" rtlCol="0">
              <a:spAutoFit/>
            </a:bodyPr>
            <a:lstStyle/>
            <a:p>
              <a:pPr algn="ctr"/>
              <a:r>
                <a:rPr lang="it-IT" dirty="0"/>
                <a:t>3</a:t>
              </a:r>
            </a:p>
          </p:txBody>
        </p:sp>
        <p:sp>
          <p:nvSpPr>
            <p:cNvPr id="25" name="CasellaDiTesto 24">
              <a:extLst>
                <a:ext uri="{FF2B5EF4-FFF2-40B4-BE49-F238E27FC236}">
                  <a16:creationId xmlns:a16="http://schemas.microsoft.com/office/drawing/2014/main" id="{AA797E12-5A6D-44AB-BAA5-CF4FC265637C}"/>
                </a:ext>
              </a:extLst>
            </p:cNvPr>
            <p:cNvSpPr txBox="1"/>
            <p:nvPr/>
          </p:nvSpPr>
          <p:spPr>
            <a:xfrm>
              <a:off x="6681947" y="3611301"/>
              <a:ext cx="932282" cy="369332"/>
            </a:xfrm>
            <a:prstGeom prst="rect">
              <a:avLst/>
            </a:prstGeom>
            <a:grpFill/>
            <a:ln>
              <a:solidFill>
                <a:schemeClr val="tx1"/>
              </a:solidFill>
            </a:ln>
          </p:spPr>
          <p:txBody>
            <a:bodyPr wrap="square" rtlCol="0">
              <a:spAutoFit/>
            </a:bodyPr>
            <a:lstStyle/>
            <a:p>
              <a:pPr algn="ctr"/>
              <a:r>
                <a:rPr lang="it-IT" dirty="0"/>
                <a:t>8</a:t>
              </a:r>
            </a:p>
          </p:txBody>
        </p:sp>
      </p:grpSp>
      <p:grpSp>
        <p:nvGrpSpPr>
          <p:cNvPr id="32" name="Gruppo 31">
            <a:extLst>
              <a:ext uri="{FF2B5EF4-FFF2-40B4-BE49-F238E27FC236}">
                <a16:creationId xmlns:a16="http://schemas.microsoft.com/office/drawing/2014/main" id="{984B130F-AC0D-4A36-A4D0-ACF98AFD4A6E}"/>
              </a:ext>
            </a:extLst>
          </p:cNvPr>
          <p:cNvGrpSpPr/>
          <p:nvPr/>
        </p:nvGrpSpPr>
        <p:grpSpPr>
          <a:xfrm>
            <a:off x="7614229" y="3611301"/>
            <a:ext cx="1864564" cy="369332"/>
            <a:chOff x="7614229" y="3611301"/>
            <a:chExt cx="1864564" cy="369332"/>
          </a:xfrm>
          <a:solidFill>
            <a:schemeClr val="bg1"/>
          </a:solidFill>
        </p:grpSpPr>
        <p:sp>
          <p:nvSpPr>
            <p:cNvPr id="26" name="CasellaDiTesto 25">
              <a:extLst>
                <a:ext uri="{FF2B5EF4-FFF2-40B4-BE49-F238E27FC236}">
                  <a16:creationId xmlns:a16="http://schemas.microsoft.com/office/drawing/2014/main" id="{43D4E3B3-DD62-42CB-A38E-A809352A8B1C}"/>
                </a:ext>
              </a:extLst>
            </p:cNvPr>
            <p:cNvSpPr txBox="1"/>
            <p:nvPr/>
          </p:nvSpPr>
          <p:spPr>
            <a:xfrm>
              <a:off x="7614229" y="3611301"/>
              <a:ext cx="932282" cy="369332"/>
            </a:xfrm>
            <a:prstGeom prst="rect">
              <a:avLst/>
            </a:prstGeom>
            <a:grpFill/>
            <a:ln>
              <a:solidFill>
                <a:schemeClr val="tx1"/>
              </a:solidFill>
            </a:ln>
          </p:spPr>
          <p:txBody>
            <a:bodyPr wrap="square" rtlCol="0">
              <a:spAutoFit/>
            </a:bodyPr>
            <a:lstStyle/>
            <a:p>
              <a:pPr algn="ctr"/>
              <a:r>
                <a:rPr lang="it-IT" dirty="0"/>
                <a:t>5</a:t>
              </a:r>
            </a:p>
          </p:txBody>
        </p:sp>
        <p:sp>
          <p:nvSpPr>
            <p:cNvPr id="27" name="CasellaDiTesto 26">
              <a:extLst>
                <a:ext uri="{FF2B5EF4-FFF2-40B4-BE49-F238E27FC236}">
                  <a16:creationId xmlns:a16="http://schemas.microsoft.com/office/drawing/2014/main" id="{D841A0CE-0224-40B8-93B4-B6DFFECDB84E}"/>
                </a:ext>
              </a:extLst>
            </p:cNvPr>
            <p:cNvSpPr txBox="1"/>
            <p:nvPr/>
          </p:nvSpPr>
          <p:spPr>
            <a:xfrm>
              <a:off x="8546511" y="3611301"/>
              <a:ext cx="932282" cy="369332"/>
            </a:xfrm>
            <a:prstGeom prst="rect">
              <a:avLst/>
            </a:prstGeom>
            <a:grpFill/>
            <a:ln>
              <a:solidFill>
                <a:schemeClr val="tx1"/>
              </a:solidFill>
            </a:ln>
          </p:spPr>
          <p:txBody>
            <a:bodyPr wrap="square" rtlCol="0">
              <a:spAutoFit/>
            </a:bodyPr>
            <a:lstStyle/>
            <a:p>
              <a:pPr algn="ctr"/>
              <a:r>
                <a:rPr lang="it-IT" dirty="0"/>
                <a:t>2</a:t>
              </a:r>
            </a:p>
          </p:txBody>
        </p:sp>
      </p:grpSp>
      <p:sp>
        <p:nvSpPr>
          <p:cNvPr id="28" name="Titolo 7">
            <a:extLst>
              <a:ext uri="{FF2B5EF4-FFF2-40B4-BE49-F238E27FC236}">
                <a16:creationId xmlns:a16="http://schemas.microsoft.com/office/drawing/2014/main" id="{E4FA438A-8CE8-4E1A-AA89-F30632375A0D}"/>
              </a:ext>
            </a:extLst>
          </p:cNvPr>
          <p:cNvSpPr>
            <a:spLocks noGrp="1"/>
          </p:cNvSpPr>
          <p:nvPr>
            <p:ph type="title"/>
          </p:nvPr>
        </p:nvSpPr>
        <p:spPr>
          <a:xfrm>
            <a:off x="553656" y="338836"/>
            <a:ext cx="10251568" cy="640080"/>
          </a:xfrm>
        </p:spPr>
        <p:txBody>
          <a:bodyPr rtlCol="0">
            <a:noAutofit/>
          </a:bodyPr>
          <a:lstStyle/>
          <a:p>
            <a:r>
              <a:rPr lang="it-IT" sz="3600" dirty="0">
                <a:latin typeface="+mn-lt"/>
                <a:cs typeface="Calibri Light" panose="020F0302020204030204" pitchFamily="34" charset="0"/>
              </a:rPr>
              <a:t>Data generator</a:t>
            </a:r>
            <a:endParaRPr lang="it-IT" sz="3600" dirty="0">
              <a:latin typeface="+mn-lt"/>
            </a:endParaRPr>
          </a:p>
        </p:txBody>
      </p:sp>
    </p:spTree>
    <p:extLst>
      <p:ext uri="{BB962C8B-B14F-4D97-AF65-F5344CB8AC3E}">
        <p14:creationId xmlns:p14="http://schemas.microsoft.com/office/powerpoint/2010/main" val="171687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3.33333E-6 L 0.07656 -0.00092 " pathEditMode="relative" rAng="0" ptsTypes="AA">
                                      <p:cBhvr>
                                        <p:cTn id="6" dur="1000" fill="hold"/>
                                        <p:tgtEl>
                                          <p:spTgt spid="32"/>
                                        </p:tgtEl>
                                        <p:attrNameLst>
                                          <p:attrName>ppt_x</p:attrName>
                                          <p:attrName>ppt_y</p:attrName>
                                        </p:attrNameLst>
                                      </p:cBhvr>
                                      <p:rCtr x="3815" y="-93"/>
                                    </p:animMotion>
                                  </p:childTnLst>
                                </p:cTn>
                              </p:par>
                              <p:par>
                                <p:cTn id="7" presetID="42" presetClass="path" presetSubtype="0" accel="50000" decel="50000" fill="hold" nodeType="withEffect">
                                  <p:stCondLst>
                                    <p:cond delay="0"/>
                                  </p:stCondLst>
                                  <p:childTnLst>
                                    <p:animMotion origin="layout" path="M 1.45833E-6 3.7037E-6 L -0.03815 -0.00092 " pathEditMode="relative" rAng="0" ptsTypes="AA">
                                      <p:cBhvr>
                                        <p:cTn id="8" dur="1000" fill="hold"/>
                                        <p:tgtEl>
                                          <p:spTgt spid="30"/>
                                        </p:tgtEl>
                                        <p:attrNameLst>
                                          <p:attrName>ppt_x</p:attrName>
                                          <p:attrName>ppt_y</p:attrName>
                                        </p:attrNameLst>
                                      </p:cBhvr>
                                      <p:rCtr x="-1862" y="0"/>
                                    </p:animMotion>
                                  </p:childTnLst>
                                </p:cTn>
                              </p:par>
                              <p:par>
                                <p:cTn id="9" presetID="42" presetClass="path" presetSubtype="0" accel="50000" decel="50000" fill="hold" nodeType="withEffect">
                                  <p:stCondLst>
                                    <p:cond delay="0"/>
                                  </p:stCondLst>
                                  <p:childTnLst>
                                    <p:animMotion origin="layout" path="M 3.125E-6 4.44444E-6 L 0.03698 -0.00092 " pathEditMode="relative" rAng="0" ptsTypes="AA">
                                      <p:cBhvr>
                                        <p:cTn id="10" dur="1000" fill="hold"/>
                                        <p:tgtEl>
                                          <p:spTgt spid="31"/>
                                        </p:tgtEl>
                                        <p:attrNameLst>
                                          <p:attrName>ppt_x</p:attrName>
                                          <p:attrName>ppt_y</p:attrName>
                                        </p:attrNameLst>
                                      </p:cBhvr>
                                      <p:rCtr x="1849" y="-162"/>
                                    </p:animMotion>
                                  </p:childTnLst>
                                </p:cTn>
                              </p:par>
                              <p:par>
                                <p:cTn id="11" presetID="42" presetClass="path" presetSubtype="0" accel="50000" decel="50000" fill="hold" nodeType="withEffect">
                                  <p:stCondLst>
                                    <p:cond delay="0"/>
                                  </p:stCondLst>
                                  <p:childTnLst>
                                    <p:animMotion origin="layout" path="M 4.375E-6 -2.22222E-6 L -0.07526 -0.00231 " pathEditMode="relative" rAng="0" ptsTypes="AA">
                                      <p:cBhvr>
                                        <p:cTn id="12" dur="1000" fill="hold"/>
                                        <p:tgtEl>
                                          <p:spTgt spid="29"/>
                                        </p:tgtEl>
                                        <p:attrNameLst>
                                          <p:attrName>ppt_x</p:attrName>
                                          <p:attrName>ppt_y</p:attrName>
                                        </p:attrNameLst>
                                      </p:cBhvr>
                                      <p:rCtr x="-3763"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A7CCC38C-596F-4710-8AE0-8FFC1A9F2995}"/>
              </a:ext>
            </a:extLst>
          </p:cNvPr>
          <p:cNvSpPr/>
          <p:nvPr/>
        </p:nvSpPr>
        <p:spPr>
          <a:xfrm>
            <a:off x="1187160" y="1770926"/>
            <a:ext cx="833377" cy="763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a:extLst>
              <a:ext uri="{FF2B5EF4-FFF2-40B4-BE49-F238E27FC236}">
                <a16:creationId xmlns:a16="http://schemas.microsoft.com/office/drawing/2014/main" id="{315A158C-D99C-491A-9748-AFF51267EDC4}"/>
              </a:ext>
            </a:extLst>
          </p:cNvPr>
          <p:cNvSpPr/>
          <p:nvPr/>
        </p:nvSpPr>
        <p:spPr>
          <a:xfrm>
            <a:off x="2381281" y="1770926"/>
            <a:ext cx="833377" cy="763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5086E831-7640-4313-A1C6-CEB0C85EE914}"/>
              </a:ext>
            </a:extLst>
          </p:cNvPr>
          <p:cNvSpPr/>
          <p:nvPr/>
        </p:nvSpPr>
        <p:spPr>
          <a:xfrm>
            <a:off x="3633274" y="1770926"/>
            <a:ext cx="833377" cy="763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00819306-5F5F-4E95-BF15-06B3D9E2A655}"/>
              </a:ext>
            </a:extLst>
          </p:cNvPr>
          <p:cNvSpPr/>
          <p:nvPr/>
        </p:nvSpPr>
        <p:spPr>
          <a:xfrm>
            <a:off x="4827395" y="1770926"/>
            <a:ext cx="833377" cy="763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1A9D63C9-D3D4-4643-B49F-FDFECCC3E4B0}"/>
              </a:ext>
            </a:extLst>
          </p:cNvPr>
          <p:cNvSpPr/>
          <p:nvPr/>
        </p:nvSpPr>
        <p:spPr>
          <a:xfrm>
            <a:off x="6094819" y="1770926"/>
            <a:ext cx="833377" cy="763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17A51D6C-7625-4667-9690-6D4785B6B025}"/>
              </a:ext>
            </a:extLst>
          </p:cNvPr>
          <p:cNvSpPr/>
          <p:nvPr/>
        </p:nvSpPr>
        <p:spPr>
          <a:xfrm>
            <a:off x="7288940" y="1770926"/>
            <a:ext cx="833377" cy="763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CF5277F5-CDED-4303-BC67-0BD6B8A7D530}"/>
              </a:ext>
            </a:extLst>
          </p:cNvPr>
          <p:cNvSpPr txBox="1"/>
          <p:nvPr/>
        </p:nvSpPr>
        <p:spPr>
          <a:xfrm>
            <a:off x="1448998" y="1401594"/>
            <a:ext cx="309700" cy="369332"/>
          </a:xfrm>
          <a:prstGeom prst="rect">
            <a:avLst/>
          </a:prstGeom>
          <a:noFill/>
        </p:spPr>
        <p:txBody>
          <a:bodyPr wrap="none" rtlCol="0">
            <a:spAutoFit/>
          </a:bodyPr>
          <a:lstStyle/>
          <a:p>
            <a:r>
              <a:rPr lang="it-IT" dirty="0"/>
              <a:t>1</a:t>
            </a:r>
          </a:p>
        </p:txBody>
      </p:sp>
      <p:sp>
        <p:nvSpPr>
          <p:cNvPr id="11" name="CasellaDiTesto 10">
            <a:extLst>
              <a:ext uri="{FF2B5EF4-FFF2-40B4-BE49-F238E27FC236}">
                <a16:creationId xmlns:a16="http://schemas.microsoft.com/office/drawing/2014/main" id="{430CF011-9AB3-42BD-98D8-9FFCE54B2D17}"/>
              </a:ext>
            </a:extLst>
          </p:cNvPr>
          <p:cNvSpPr txBox="1"/>
          <p:nvPr/>
        </p:nvSpPr>
        <p:spPr>
          <a:xfrm>
            <a:off x="2643119" y="1401594"/>
            <a:ext cx="309700" cy="369332"/>
          </a:xfrm>
          <a:prstGeom prst="rect">
            <a:avLst/>
          </a:prstGeom>
          <a:noFill/>
        </p:spPr>
        <p:txBody>
          <a:bodyPr wrap="none" rtlCol="0">
            <a:spAutoFit/>
          </a:bodyPr>
          <a:lstStyle/>
          <a:p>
            <a:r>
              <a:rPr lang="it-IT" dirty="0"/>
              <a:t>2</a:t>
            </a:r>
          </a:p>
        </p:txBody>
      </p:sp>
      <p:sp>
        <p:nvSpPr>
          <p:cNvPr id="12" name="CasellaDiTesto 11">
            <a:extLst>
              <a:ext uri="{FF2B5EF4-FFF2-40B4-BE49-F238E27FC236}">
                <a16:creationId xmlns:a16="http://schemas.microsoft.com/office/drawing/2014/main" id="{DE152E52-466C-467E-835E-32359975B3F8}"/>
              </a:ext>
            </a:extLst>
          </p:cNvPr>
          <p:cNvSpPr txBox="1"/>
          <p:nvPr/>
        </p:nvSpPr>
        <p:spPr>
          <a:xfrm>
            <a:off x="3841618" y="1401594"/>
            <a:ext cx="309700" cy="369332"/>
          </a:xfrm>
          <a:prstGeom prst="rect">
            <a:avLst/>
          </a:prstGeom>
          <a:noFill/>
        </p:spPr>
        <p:txBody>
          <a:bodyPr wrap="none" rtlCol="0">
            <a:spAutoFit/>
          </a:bodyPr>
          <a:lstStyle/>
          <a:p>
            <a:r>
              <a:rPr lang="it-IT" dirty="0"/>
              <a:t>3</a:t>
            </a:r>
          </a:p>
        </p:txBody>
      </p:sp>
      <p:sp>
        <p:nvSpPr>
          <p:cNvPr id="13" name="CasellaDiTesto 12">
            <a:extLst>
              <a:ext uri="{FF2B5EF4-FFF2-40B4-BE49-F238E27FC236}">
                <a16:creationId xmlns:a16="http://schemas.microsoft.com/office/drawing/2014/main" id="{5B0A34FF-7DDD-4116-B317-94AFBB8E97A6}"/>
              </a:ext>
            </a:extLst>
          </p:cNvPr>
          <p:cNvSpPr txBox="1"/>
          <p:nvPr/>
        </p:nvSpPr>
        <p:spPr>
          <a:xfrm>
            <a:off x="5035739" y="1401594"/>
            <a:ext cx="309700" cy="369332"/>
          </a:xfrm>
          <a:prstGeom prst="rect">
            <a:avLst/>
          </a:prstGeom>
          <a:noFill/>
        </p:spPr>
        <p:txBody>
          <a:bodyPr wrap="none" rtlCol="0">
            <a:spAutoFit/>
          </a:bodyPr>
          <a:lstStyle/>
          <a:p>
            <a:r>
              <a:rPr lang="it-IT" dirty="0"/>
              <a:t>4</a:t>
            </a:r>
          </a:p>
        </p:txBody>
      </p:sp>
      <p:sp>
        <p:nvSpPr>
          <p:cNvPr id="14" name="CasellaDiTesto 13">
            <a:extLst>
              <a:ext uri="{FF2B5EF4-FFF2-40B4-BE49-F238E27FC236}">
                <a16:creationId xmlns:a16="http://schemas.microsoft.com/office/drawing/2014/main" id="{1418D32C-1CC1-4BCF-AB7C-784E4A57DB9E}"/>
              </a:ext>
            </a:extLst>
          </p:cNvPr>
          <p:cNvSpPr txBox="1"/>
          <p:nvPr/>
        </p:nvSpPr>
        <p:spPr>
          <a:xfrm>
            <a:off x="6283359" y="1401594"/>
            <a:ext cx="309700" cy="369332"/>
          </a:xfrm>
          <a:prstGeom prst="rect">
            <a:avLst/>
          </a:prstGeom>
          <a:noFill/>
        </p:spPr>
        <p:txBody>
          <a:bodyPr wrap="none" rtlCol="0">
            <a:spAutoFit/>
          </a:bodyPr>
          <a:lstStyle/>
          <a:p>
            <a:r>
              <a:rPr lang="it-IT" dirty="0"/>
              <a:t>5</a:t>
            </a:r>
          </a:p>
        </p:txBody>
      </p:sp>
      <p:sp>
        <p:nvSpPr>
          <p:cNvPr id="15" name="CasellaDiTesto 14">
            <a:extLst>
              <a:ext uri="{FF2B5EF4-FFF2-40B4-BE49-F238E27FC236}">
                <a16:creationId xmlns:a16="http://schemas.microsoft.com/office/drawing/2014/main" id="{1A94508F-E021-480C-AC0D-9C6B02E05244}"/>
              </a:ext>
            </a:extLst>
          </p:cNvPr>
          <p:cNvSpPr txBox="1"/>
          <p:nvPr/>
        </p:nvSpPr>
        <p:spPr>
          <a:xfrm>
            <a:off x="7477480" y="1401594"/>
            <a:ext cx="309700" cy="369332"/>
          </a:xfrm>
          <a:prstGeom prst="rect">
            <a:avLst/>
          </a:prstGeom>
          <a:noFill/>
        </p:spPr>
        <p:txBody>
          <a:bodyPr wrap="none" rtlCol="0">
            <a:spAutoFit/>
          </a:bodyPr>
          <a:lstStyle/>
          <a:p>
            <a:r>
              <a:rPr lang="it-IT" dirty="0"/>
              <a:t>6</a:t>
            </a:r>
          </a:p>
        </p:txBody>
      </p:sp>
      <p:sp>
        <p:nvSpPr>
          <p:cNvPr id="16" name="Rettangolo 15">
            <a:extLst>
              <a:ext uri="{FF2B5EF4-FFF2-40B4-BE49-F238E27FC236}">
                <a16:creationId xmlns:a16="http://schemas.microsoft.com/office/drawing/2014/main" id="{508DA235-E4A3-4E92-B1F8-51BA9EBB561A}"/>
              </a:ext>
            </a:extLst>
          </p:cNvPr>
          <p:cNvSpPr/>
          <p:nvPr/>
        </p:nvSpPr>
        <p:spPr>
          <a:xfrm>
            <a:off x="8622489" y="1770926"/>
            <a:ext cx="833377" cy="763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25238FE6-F3D3-4C01-859B-A8D4642CE9CD}"/>
              </a:ext>
            </a:extLst>
          </p:cNvPr>
          <p:cNvSpPr/>
          <p:nvPr/>
        </p:nvSpPr>
        <p:spPr>
          <a:xfrm>
            <a:off x="9816610" y="1770926"/>
            <a:ext cx="833377" cy="7639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924813A-0663-47F4-B625-96F6CA7B980E}"/>
              </a:ext>
            </a:extLst>
          </p:cNvPr>
          <p:cNvSpPr txBox="1"/>
          <p:nvPr/>
        </p:nvSpPr>
        <p:spPr>
          <a:xfrm>
            <a:off x="8884327" y="1401594"/>
            <a:ext cx="309700" cy="369332"/>
          </a:xfrm>
          <a:prstGeom prst="rect">
            <a:avLst/>
          </a:prstGeom>
          <a:noFill/>
        </p:spPr>
        <p:txBody>
          <a:bodyPr wrap="none" rtlCol="0">
            <a:spAutoFit/>
          </a:bodyPr>
          <a:lstStyle/>
          <a:p>
            <a:r>
              <a:rPr lang="it-IT" dirty="0"/>
              <a:t>7</a:t>
            </a:r>
          </a:p>
        </p:txBody>
      </p:sp>
      <p:sp>
        <p:nvSpPr>
          <p:cNvPr id="19" name="CasellaDiTesto 18">
            <a:extLst>
              <a:ext uri="{FF2B5EF4-FFF2-40B4-BE49-F238E27FC236}">
                <a16:creationId xmlns:a16="http://schemas.microsoft.com/office/drawing/2014/main" id="{738B3170-330A-48AC-803F-4188C1E0CFDC}"/>
              </a:ext>
            </a:extLst>
          </p:cNvPr>
          <p:cNvSpPr txBox="1"/>
          <p:nvPr/>
        </p:nvSpPr>
        <p:spPr>
          <a:xfrm>
            <a:off x="10078448" y="1401594"/>
            <a:ext cx="309700" cy="369332"/>
          </a:xfrm>
          <a:prstGeom prst="rect">
            <a:avLst/>
          </a:prstGeom>
          <a:noFill/>
        </p:spPr>
        <p:txBody>
          <a:bodyPr wrap="none" rtlCol="0">
            <a:spAutoFit/>
          </a:bodyPr>
          <a:lstStyle/>
          <a:p>
            <a:r>
              <a:rPr lang="it-IT" dirty="0"/>
              <a:t>8</a:t>
            </a:r>
          </a:p>
        </p:txBody>
      </p:sp>
      <p:grpSp>
        <p:nvGrpSpPr>
          <p:cNvPr id="20" name="Gruppo 19">
            <a:extLst>
              <a:ext uri="{FF2B5EF4-FFF2-40B4-BE49-F238E27FC236}">
                <a16:creationId xmlns:a16="http://schemas.microsoft.com/office/drawing/2014/main" id="{BA674FA3-4807-4FD7-A2A3-4B4283A848AD}"/>
              </a:ext>
            </a:extLst>
          </p:cNvPr>
          <p:cNvGrpSpPr/>
          <p:nvPr/>
        </p:nvGrpSpPr>
        <p:grpSpPr>
          <a:xfrm>
            <a:off x="1088255" y="3611301"/>
            <a:ext cx="1864564" cy="369332"/>
            <a:chOff x="2020537" y="3611301"/>
            <a:chExt cx="1864564" cy="369332"/>
          </a:xfrm>
          <a:solidFill>
            <a:schemeClr val="bg1"/>
          </a:solidFill>
        </p:grpSpPr>
        <p:sp>
          <p:nvSpPr>
            <p:cNvPr id="21" name="CasellaDiTesto 20">
              <a:extLst>
                <a:ext uri="{FF2B5EF4-FFF2-40B4-BE49-F238E27FC236}">
                  <a16:creationId xmlns:a16="http://schemas.microsoft.com/office/drawing/2014/main" id="{CC81AE3C-E37B-4383-8416-C0DF69D28EF8}"/>
                </a:ext>
              </a:extLst>
            </p:cNvPr>
            <p:cNvSpPr txBox="1"/>
            <p:nvPr/>
          </p:nvSpPr>
          <p:spPr>
            <a:xfrm>
              <a:off x="2020537" y="3611301"/>
              <a:ext cx="932282" cy="369332"/>
            </a:xfrm>
            <a:prstGeom prst="rect">
              <a:avLst/>
            </a:prstGeom>
            <a:grpFill/>
            <a:ln>
              <a:solidFill>
                <a:schemeClr val="tx1"/>
              </a:solidFill>
            </a:ln>
          </p:spPr>
          <p:txBody>
            <a:bodyPr wrap="square" rtlCol="0">
              <a:spAutoFit/>
            </a:bodyPr>
            <a:lstStyle/>
            <a:p>
              <a:pPr algn="ctr"/>
              <a:r>
                <a:rPr lang="it-IT" dirty="0"/>
                <a:t>4</a:t>
              </a:r>
            </a:p>
          </p:txBody>
        </p:sp>
        <p:sp>
          <p:nvSpPr>
            <p:cNvPr id="22" name="CasellaDiTesto 21">
              <a:extLst>
                <a:ext uri="{FF2B5EF4-FFF2-40B4-BE49-F238E27FC236}">
                  <a16:creationId xmlns:a16="http://schemas.microsoft.com/office/drawing/2014/main" id="{8485FCF4-0427-4D26-90F6-43BA8C7BA9FE}"/>
                </a:ext>
              </a:extLst>
            </p:cNvPr>
            <p:cNvSpPr txBox="1"/>
            <p:nvPr/>
          </p:nvSpPr>
          <p:spPr>
            <a:xfrm>
              <a:off x="2952819" y="3611301"/>
              <a:ext cx="932282" cy="369332"/>
            </a:xfrm>
            <a:prstGeom prst="rect">
              <a:avLst/>
            </a:prstGeom>
            <a:grpFill/>
            <a:ln>
              <a:solidFill>
                <a:schemeClr val="tx1"/>
              </a:solidFill>
            </a:ln>
          </p:spPr>
          <p:txBody>
            <a:bodyPr wrap="square" rtlCol="0">
              <a:spAutoFit/>
            </a:bodyPr>
            <a:lstStyle/>
            <a:p>
              <a:pPr algn="ctr"/>
              <a:r>
                <a:rPr lang="it-IT" dirty="0"/>
                <a:t>6</a:t>
              </a:r>
            </a:p>
          </p:txBody>
        </p:sp>
      </p:grpSp>
      <p:grpSp>
        <p:nvGrpSpPr>
          <p:cNvPr id="23" name="Gruppo 22">
            <a:extLst>
              <a:ext uri="{FF2B5EF4-FFF2-40B4-BE49-F238E27FC236}">
                <a16:creationId xmlns:a16="http://schemas.microsoft.com/office/drawing/2014/main" id="{8C1B49FB-F9A9-42A2-AA1B-5231D1C6E0CA}"/>
              </a:ext>
            </a:extLst>
          </p:cNvPr>
          <p:cNvGrpSpPr/>
          <p:nvPr/>
        </p:nvGrpSpPr>
        <p:grpSpPr>
          <a:xfrm>
            <a:off x="3389156" y="3611301"/>
            <a:ext cx="1864564" cy="369332"/>
            <a:chOff x="3885101" y="3611301"/>
            <a:chExt cx="1864564" cy="369332"/>
          </a:xfrm>
          <a:solidFill>
            <a:schemeClr val="bg1"/>
          </a:solidFill>
        </p:grpSpPr>
        <p:sp>
          <p:nvSpPr>
            <p:cNvPr id="24" name="CasellaDiTesto 23">
              <a:extLst>
                <a:ext uri="{FF2B5EF4-FFF2-40B4-BE49-F238E27FC236}">
                  <a16:creationId xmlns:a16="http://schemas.microsoft.com/office/drawing/2014/main" id="{A5BF821A-0676-4856-B701-979F9C5B2BE6}"/>
                </a:ext>
              </a:extLst>
            </p:cNvPr>
            <p:cNvSpPr txBox="1"/>
            <p:nvPr/>
          </p:nvSpPr>
          <p:spPr>
            <a:xfrm>
              <a:off x="3885101" y="3611301"/>
              <a:ext cx="932282" cy="369332"/>
            </a:xfrm>
            <a:prstGeom prst="rect">
              <a:avLst/>
            </a:prstGeom>
            <a:grpFill/>
            <a:ln>
              <a:solidFill>
                <a:schemeClr val="tx1"/>
              </a:solidFill>
            </a:ln>
          </p:spPr>
          <p:txBody>
            <a:bodyPr wrap="square" rtlCol="0">
              <a:spAutoFit/>
            </a:bodyPr>
            <a:lstStyle/>
            <a:p>
              <a:pPr algn="ctr"/>
              <a:r>
                <a:rPr lang="it-IT" dirty="0"/>
                <a:t>7</a:t>
              </a:r>
            </a:p>
          </p:txBody>
        </p:sp>
        <p:sp>
          <p:nvSpPr>
            <p:cNvPr id="25" name="CasellaDiTesto 24">
              <a:extLst>
                <a:ext uri="{FF2B5EF4-FFF2-40B4-BE49-F238E27FC236}">
                  <a16:creationId xmlns:a16="http://schemas.microsoft.com/office/drawing/2014/main" id="{6AF4B226-6B05-4437-976E-F964656EB8D8}"/>
                </a:ext>
              </a:extLst>
            </p:cNvPr>
            <p:cNvSpPr txBox="1"/>
            <p:nvPr/>
          </p:nvSpPr>
          <p:spPr>
            <a:xfrm>
              <a:off x="4817383" y="3611301"/>
              <a:ext cx="932282" cy="369332"/>
            </a:xfrm>
            <a:prstGeom prst="rect">
              <a:avLst/>
            </a:prstGeom>
            <a:grpFill/>
            <a:ln>
              <a:solidFill>
                <a:schemeClr val="tx1"/>
              </a:solidFill>
            </a:ln>
          </p:spPr>
          <p:txBody>
            <a:bodyPr wrap="square" rtlCol="0">
              <a:spAutoFit/>
            </a:bodyPr>
            <a:lstStyle/>
            <a:p>
              <a:pPr algn="ctr"/>
              <a:r>
                <a:rPr lang="it-IT" dirty="0"/>
                <a:t>1</a:t>
              </a:r>
            </a:p>
          </p:txBody>
        </p:sp>
      </p:grpSp>
      <p:grpSp>
        <p:nvGrpSpPr>
          <p:cNvPr id="26" name="Gruppo 25">
            <a:extLst>
              <a:ext uri="{FF2B5EF4-FFF2-40B4-BE49-F238E27FC236}">
                <a16:creationId xmlns:a16="http://schemas.microsoft.com/office/drawing/2014/main" id="{F155D90D-DABB-438C-8319-FD11D36CA68A}"/>
              </a:ext>
            </a:extLst>
          </p:cNvPr>
          <p:cNvGrpSpPr/>
          <p:nvPr/>
        </p:nvGrpSpPr>
        <p:grpSpPr>
          <a:xfrm>
            <a:off x="6306525" y="3611301"/>
            <a:ext cx="1864564" cy="369332"/>
            <a:chOff x="5749665" y="3611301"/>
            <a:chExt cx="1864564" cy="369332"/>
          </a:xfrm>
          <a:solidFill>
            <a:schemeClr val="bg1"/>
          </a:solidFill>
        </p:grpSpPr>
        <p:sp>
          <p:nvSpPr>
            <p:cNvPr id="27" name="CasellaDiTesto 26">
              <a:extLst>
                <a:ext uri="{FF2B5EF4-FFF2-40B4-BE49-F238E27FC236}">
                  <a16:creationId xmlns:a16="http://schemas.microsoft.com/office/drawing/2014/main" id="{9EDC1F43-BFFC-4402-8A08-9EA91E6C672E}"/>
                </a:ext>
              </a:extLst>
            </p:cNvPr>
            <p:cNvSpPr txBox="1"/>
            <p:nvPr/>
          </p:nvSpPr>
          <p:spPr>
            <a:xfrm>
              <a:off x="5749665" y="3611301"/>
              <a:ext cx="932282" cy="369332"/>
            </a:xfrm>
            <a:prstGeom prst="rect">
              <a:avLst/>
            </a:prstGeom>
            <a:grpFill/>
            <a:ln>
              <a:solidFill>
                <a:schemeClr val="tx1"/>
              </a:solidFill>
            </a:ln>
          </p:spPr>
          <p:txBody>
            <a:bodyPr wrap="square" rtlCol="0">
              <a:spAutoFit/>
            </a:bodyPr>
            <a:lstStyle/>
            <a:p>
              <a:pPr algn="ctr"/>
              <a:r>
                <a:rPr lang="it-IT" dirty="0"/>
                <a:t>3</a:t>
              </a:r>
            </a:p>
          </p:txBody>
        </p:sp>
        <p:sp>
          <p:nvSpPr>
            <p:cNvPr id="28" name="CasellaDiTesto 27">
              <a:extLst>
                <a:ext uri="{FF2B5EF4-FFF2-40B4-BE49-F238E27FC236}">
                  <a16:creationId xmlns:a16="http://schemas.microsoft.com/office/drawing/2014/main" id="{B006DF2F-E715-40B2-860E-512075673B36}"/>
                </a:ext>
              </a:extLst>
            </p:cNvPr>
            <p:cNvSpPr txBox="1"/>
            <p:nvPr/>
          </p:nvSpPr>
          <p:spPr>
            <a:xfrm>
              <a:off x="6681947" y="3611301"/>
              <a:ext cx="932282" cy="369332"/>
            </a:xfrm>
            <a:prstGeom prst="rect">
              <a:avLst/>
            </a:prstGeom>
            <a:grpFill/>
            <a:ln>
              <a:solidFill>
                <a:schemeClr val="tx1"/>
              </a:solidFill>
            </a:ln>
          </p:spPr>
          <p:txBody>
            <a:bodyPr wrap="square" rtlCol="0">
              <a:spAutoFit/>
            </a:bodyPr>
            <a:lstStyle/>
            <a:p>
              <a:pPr algn="ctr"/>
              <a:r>
                <a:rPr lang="it-IT" dirty="0"/>
                <a:t>8</a:t>
              </a:r>
            </a:p>
          </p:txBody>
        </p:sp>
      </p:grpSp>
      <p:grpSp>
        <p:nvGrpSpPr>
          <p:cNvPr id="29" name="Gruppo 28">
            <a:extLst>
              <a:ext uri="{FF2B5EF4-FFF2-40B4-BE49-F238E27FC236}">
                <a16:creationId xmlns:a16="http://schemas.microsoft.com/office/drawing/2014/main" id="{36DE6B8B-A644-4F35-B3A7-CC964B5FDE47}"/>
              </a:ext>
            </a:extLst>
          </p:cNvPr>
          <p:cNvGrpSpPr/>
          <p:nvPr/>
        </p:nvGrpSpPr>
        <p:grpSpPr>
          <a:xfrm>
            <a:off x="8791509" y="3611301"/>
            <a:ext cx="1864564" cy="369332"/>
            <a:chOff x="7614229" y="3611301"/>
            <a:chExt cx="1864564" cy="369332"/>
          </a:xfrm>
          <a:solidFill>
            <a:schemeClr val="bg1"/>
          </a:solidFill>
        </p:grpSpPr>
        <p:sp>
          <p:nvSpPr>
            <p:cNvPr id="30" name="CasellaDiTesto 29">
              <a:extLst>
                <a:ext uri="{FF2B5EF4-FFF2-40B4-BE49-F238E27FC236}">
                  <a16:creationId xmlns:a16="http://schemas.microsoft.com/office/drawing/2014/main" id="{54CB3B09-4A55-413F-9183-DC609D621AE5}"/>
                </a:ext>
              </a:extLst>
            </p:cNvPr>
            <p:cNvSpPr txBox="1"/>
            <p:nvPr/>
          </p:nvSpPr>
          <p:spPr>
            <a:xfrm>
              <a:off x="7614229" y="3611301"/>
              <a:ext cx="932282" cy="369332"/>
            </a:xfrm>
            <a:prstGeom prst="rect">
              <a:avLst/>
            </a:prstGeom>
            <a:grpFill/>
            <a:ln>
              <a:solidFill>
                <a:schemeClr val="tx1"/>
              </a:solidFill>
            </a:ln>
          </p:spPr>
          <p:txBody>
            <a:bodyPr wrap="square" rtlCol="0">
              <a:spAutoFit/>
            </a:bodyPr>
            <a:lstStyle/>
            <a:p>
              <a:pPr algn="ctr"/>
              <a:r>
                <a:rPr lang="it-IT" dirty="0"/>
                <a:t>5</a:t>
              </a:r>
            </a:p>
          </p:txBody>
        </p:sp>
        <p:sp>
          <p:nvSpPr>
            <p:cNvPr id="31" name="CasellaDiTesto 30">
              <a:extLst>
                <a:ext uri="{FF2B5EF4-FFF2-40B4-BE49-F238E27FC236}">
                  <a16:creationId xmlns:a16="http://schemas.microsoft.com/office/drawing/2014/main" id="{6679525F-A09B-4EAB-A50B-5F0EC68FF4C7}"/>
                </a:ext>
              </a:extLst>
            </p:cNvPr>
            <p:cNvSpPr txBox="1"/>
            <p:nvPr/>
          </p:nvSpPr>
          <p:spPr>
            <a:xfrm>
              <a:off x="8546511" y="3611301"/>
              <a:ext cx="932282" cy="369332"/>
            </a:xfrm>
            <a:prstGeom prst="rect">
              <a:avLst/>
            </a:prstGeom>
            <a:grpFill/>
            <a:ln>
              <a:solidFill>
                <a:schemeClr val="tx1"/>
              </a:solidFill>
            </a:ln>
          </p:spPr>
          <p:txBody>
            <a:bodyPr wrap="square" rtlCol="0">
              <a:spAutoFit/>
            </a:bodyPr>
            <a:lstStyle/>
            <a:p>
              <a:pPr algn="ctr"/>
              <a:r>
                <a:rPr lang="it-IT" dirty="0"/>
                <a:t>2</a:t>
              </a:r>
            </a:p>
          </p:txBody>
        </p:sp>
      </p:grpSp>
      <p:sp>
        <p:nvSpPr>
          <p:cNvPr id="40" name="Titolo 7">
            <a:extLst>
              <a:ext uri="{FF2B5EF4-FFF2-40B4-BE49-F238E27FC236}">
                <a16:creationId xmlns:a16="http://schemas.microsoft.com/office/drawing/2014/main" id="{3832A2DD-1FB3-454E-9F61-19ECA7635EA0}"/>
              </a:ext>
            </a:extLst>
          </p:cNvPr>
          <p:cNvSpPr txBox="1">
            <a:spLocks/>
          </p:cNvSpPr>
          <p:nvPr/>
        </p:nvSpPr>
        <p:spPr>
          <a:xfrm>
            <a:off x="553656" y="338836"/>
            <a:ext cx="10251568" cy="64008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it-IT" sz="3600">
                <a:latin typeface="+mn-lt"/>
                <a:cs typeface="Calibri Light" panose="020F0302020204030204" pitchFamily="34" charset="0"/>
              </a:rPr>
              <a:t>Data generator</a:t>
            </a:r>
            <a:endParaRPr lang="it-IT" sz="3600" dirty="0">
              <a:latin typeface="+mn-lt"/>
            </a:endParaRPr>
          </a:p>
        </p:txBody>
      </p:sp>
      <p:sp>
        <p:nvSpPr>
          <p:cNvPr id="41" name="CasellaDiTesto 40">
            <a:extLst>
              <a:ext uri="{FF2B5EF4-FFF2-40B4-BE49-F238E27FC236}">
                <a16:creationId xmlns:a16="http://schemas.microsoft.com/office/drawing/2014/main" id="{7279AFB4-07A8-4F96-B5E9-919840DDB517}"/>
              </a:ext>
            </a:extLst>
          </p:cNvPr>
          <p:cNvSpPr txBox="1"/>
          <p:nvPr/>
        </p:nvSpPr>
        <p:spPr>
          <a:xfrm>
            <a:off x="1250057" y="5576710"/>
            <a:ext cx="1236621" cy="369332"/>
          </a:xfrm>
          <a:prstGeom prst="rect">
            <a:avLst/>
          </a:prstGeom>
          <a:noFill/>
        </p:spPr>
        <p:txBody>
          <a:bodyPr wrap="none" rtlCol="0">
            <a:spAutoFit/>
          </a:bodyPr>
          <a:lstStyle/>
          <a:p>
            <a:r>
              <a:rPr lang="it-IT" dirty="0"/>
              <a:t>First batch</a:t>
            </a:r>
          </a:p>
        </p:txBody>
      </p:sp>
      <p:cxnSp>
        <p:nvCxnSpPr>
          <p:cNvPr id="43" name="Connettore 2 42">
            <a:extLst>
              <a:ext uri="{FF2B5EF4-FFF2-40B4-BE49-F238E27FC236}">
                <a16:creationId xmlns:a16="http://schemas.microsoft.com/office/drawing/2014/main" id="{FC1309B0-042C-4911-A35B-45D45A246C50}"/>
              </a:ext>
            </a:extLst>
          </p:cNvPr>
          <p:cNvCxnSpPr>
            <a:stCxn id="21" idx="0"/>
            <a:endCxn id="7" idx="2"/>
          </p:cNvCxnSpPr>
          <p:nvPr/>
        </p:nvCxnSpPr>
        <p:spPr>
          <a:xfrm flipV="1">
            <a:off x="1554396" y="2534855"/>
            <a:ext cx="3689688" cy="10764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Connettore 2 43">
            <a:extLst>
              <a:ext uri="{FF2B5EF4-FFF2-40B4-BE49-F238E27FC236}">
                <a16:creationId xmlns:a16="http://schemas.microsoft.com/office/drawing/2014/main" id="{2ECC55CC-920A-4536-A79B-C0A81B75EBA7}"/>
              </a:ext>
            </a:extLst>
          </p:cNvPr>
          <p:cNvCxnSpPr>
            <a:cxnSpLocks/>
            <a:stCxn id="22" idx="0"/>
            <a:endCxn id="9" idx="2"/>
          </p:cNvCxnSpPr>
          <p:nvPr/>
        </p:nvCxnSpPr>
        <p:spPr>
          <a:xfrm flipV="1">
            <a:off x="2486678" y="2534855"/>
            <a:ext cx="5218951" cy="10764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Connettore 2 46">
            <a:extLst>
              <a:ext uri="{FF2B5EF4-FFF2-40B4-BE49-F238E27FC236}">
                <a16:creationId xmlns:a16="http://schemas.microsoft.com/office/drawing/2014/main" id="{9DA34452-229F-49F1-98A6-A046343DDE4B}"/>
              </a:ext>
            </a:extLst>
          </p:cNvPr>
          <p:cNvCxnSpPr>
            <a:cxnSpLocks/>
            <a:stCxn id="24" idx="0"/>
            <a:endCxn id="16" idx="2"/>
          </p:cNvCxnSpPr>
          <p:nvPr/>
        </p:nvCxnSpPr>
        <p:spPr>
          <a:xfrm flipV="1">
            <a:off x="3855297" y="2534855"/>
            <a:ext cx="5183881" cy="10764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Connettore 2 47">
            <a:extLst>
              <a:ext uri="{FF2B5EF4-FFF2-40B4-BE49-F238E27FC236}">
                <a16:creationId xmlns:a16="http://schemas.microsoft.com/office/drawing/2014/main" id="{C5D96307-A7A4-4DC5-847A-B7EAB51733B0}"/>
              </a:ext>
            </a:extLst>
          </p:cNvPr>
          <p:cNvCxnSpPr>
            <a:cxnSpLocks/>
            <a:stCxn id="25" idx="0"/>
            <a:endCxn id="4" idx="2"/>
          </p:cNvCxnSpPr>
          <p:nvPr/>
        </p:nvCxnSpPr>
        <p:spPr>
          <a:xfrm flipH="1" flipV="1">
            <a:off x="1603849" y="2534855"/>
            <a:ext cx="3183730" cy="10764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CasellaDiTesto 56">
            <a:extLst>
              <a:ext uri="{FF2B5EF4-FFF2-40B4-BE49-F238E27FC236}">
                <a16:creationId xmlns:a16="http://schemas.microsoft.com/office/drawing/2014/main" id="{6D31CFE1-0EC2-4F97-8A95-AAB7B644BA3F}"/>
              </a:ext>
            </a:extLst>
          </p:cNvPr>
          <p:cNvSpPr txBox="1"/>
          <p:nvPr/>
        </p:nvSpPr>
        <p:spPr>
          <a:xfrm>
            <a:off x="3505368" y="5576710"/>
            <a:ext cx="1562031" cy="369332"/>
          </a:xfrm>
          <a:prstGeom prst="rect">
            <a:avLst/>
          </a:prstGeom>
          <a:noFill/>
        </p:spPr>
        <p:txBody>
          <a:bodyPr wrap="none" rtlCol="0">
            <a:spAutoFit/>
          </a:bodyPr>
          <a:lstStyle/>
          <a:p>
            <a:r>
              <a:rPr lang="it-IT" dirty="0"/>
              <a:t>Second batch</a:t>
            </a:r>
          </a:p>
        </p:txBody>
      </p:sp>
    </p:spTree>
    <p:extLst>
      <p:ext uri="{BB962C8B-B14F-4D97-AF65-F5344CB8AC3E}">
        <p14:creationId xmlns:p14="http://schemas.microsoft.com/office/powerpoint/2010/main" val="402050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250"/>
                                        <p:tgtEl>
                                          <p:spTgt spid="44"/>
                                        </p:tgtEl>
                                      </p:cBhvr>
                                    </p:animEffect>
                                  </p:childTnLst>
                                </p:cTn>
                              </p:par>
                              <p:par>
                                <p:cTn id="8" presetID="22" presetClass="entr" presetSubtype="4"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down)">
                                      <p:cBhvr>
                                        <p:cTn id="10" dur="250"/>
                                        <p:tgtEl>
                                          <p:spTgt spid="43"/>
                                        </p:tgtEl>
                                      </p:cBhvr>
                                    </p:animEffect>
                                  </p:childTnLst>
                                </p:cTn>
                              </p:par>
                              <p:par>
                                <p:cTn id="11" presetID="1" presetClass="emph" presetSubtype="2" fill="hold" nodeType="withEffect">
                                  <p:stCondLst>
                                    <p:cond delay="0"/>
                                  </p:stCondLst>
                                  <p:childTnLst>
                                    <p:animClr clrSpc="rgb" dir="cw">
                                      <p:cBhvr>
                                        <p:cTn id="12" dur="500" fill="hold"/>
                                        <p:tgtEl>
                                          <p:spTgt spid="7"/>
                                        </p:tgtEl>
                                        <p:attrNameLst>
                                          <p:attrName>fillcolor</p:attrName>
                                        </p:attrNameLst>
                                      </p:cBhvr>
                                      <p:to>
                                        <a:srgbClr val="70AD47"/>
                                      </p:to>
                                    </p:animClr>
                                    <p:set>
                                      <p:cBhvr>
                                        <p:cTn id="13" dur="500" fill="hold"/>
                                        <p:tgtEl>
                                          <p:spTgt spid="7"/>
                                        </p:tgtEl>
                                        <p:attrNameLst>
                                          <p:attrName>fill.type</p:attrName>
                                        </p:attrNameLst>
                                      </p:cBhvr>
                                      <p:to>
                                        <p:strVal val="solid"/>
                                      </p:to>
                                    </p:set>
                                    <p:set>
                                      <p:cBhvr>
                                        <p:cTn id="14" dur="500" fill="hold"/>
                                        <p:tgtEl>
                                          <p:spTgt spid="7"/>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500" fill="hold"/>
                                        <p:tgtEl>
                                          <p:spTgt spid="9"/>
                                        </p:tgtEl>
                                        <p:attrNameLst>
                                          <p:attrName>fillcolor</p:attrName>
                                        </p:attrNameLst>
                                      </p:cBhvr>
                                      <p:to>
                                        <a:srgbClr val="70AD47"/>
                                      </p:to>
                                    </p:animClr>
                                    <p:set>
                                      <p:cBhvr>
                                        <p:cTn id="17" dur="500" fill="hold"/>
                                        <p:tgtEl>
                                          <p:spTgt spid="9"/>
                                        </p:tgtEl>
                                        <p:attrNameLst>
                                          <p:attrName>fill.type</p:attrName>
                                        </p:attrNameLst>
                                      </p:cBhvr>
                                      <p:to>
                                        <p:strVal val="solid"/>
                                      </p:to>
                                    </p:set>
                                    <p:set>
                                      <p:cBhvr>
                                        <p:cTn id="18" dur="500" fill="hold"/>
                                        <p:tgtEl>
                                          <p:spTgt spid="9"/>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43"/>
                                        </p:tgtEl>
                                        <p:attrNameLst>
                                          <p:attrName>style.visibility</p:attrName>
                                        </p:attrNameLst>
                                      </p:cBhvr>
                                      <p:to>
                                        <p:strVal val="hidden"/>
                                      </p:to>
                                    </p:set>
                                  </p:childTnLst>
                                </p:cTn>
                              </p:par>
                              <p:par>
                                <p:cTn id="25" presetID="42" presetClass="path" presetSubtype="0" accel="50000" decel="50000" fill="hold" grpId="0" nodeType="withEffect">
                                  <p:stCondLst>
                                    <p:cond delay="0"/>
                                  </p:stCondLst>
                                  <p:childTnLst>
                                    <p:animMotion origin="layout" path="M 0.00677 1.11111E-6 L -0.42982 0.42778 " pathEditMode="relative" rAng="0" ptsTypes="AA">
                                      <p:cBhvr>
                                        <p:cTn id="26" dur="500" fill="hold"/>
                                        <p:tgtEl>
                                          <p:spTgt spid="9"/>
                                        </p:tgtEl>
                                        <p:attrNameLst>
                                          <p:attrName>ppt_x</p:attrName>
                                          <p:attrName>ppt_y</p:attrName>
                                        </p:attrNameLst>
                                      </p:cBhvr>
                                      <p:rCtr x="-21836" y="21389"/>
                                    </p:animMotion>
                                  </p:childTnLst>
                                </p:cTn>
                              </p:par>
                              <p:par>
                                <p:cTn id="27" presetID="42" presetClass="path" presetSubtype="0" accel="50000" decel="50000" fill="hold" grpId="0" nodeType="withEffect">
                                  <p:stCondLst>
                                    <p:cond delay="0"/>
                                  </p:stCondLst>
                                  <p:childTnLst>
                                    <p:animMotion origin="layout" path="M -0.00664 -0.00185 L -0.30794 0.42592 " pathEditMode="relative" rAng="0" ptsTypes="AA">
                                      <p:cBhvr>
                                        <p:cTn id="28" dur="500" fill="hold"/>
                                        <p:tgtEl>
                                          <p:spTgt spid="7"/>
                                        </p:tgtEl>
                                        <p:attrNameLst>
                                          <p:attrName>ppt_x</p:attrName>
                                          <p:attrName>ppt_y</p:attrName>
                                        </p:attrNameLst>
                                      </p:cBhvr>
                                      <p:rCtr x="-15065" y="21389"/>
                                    </p:animMotion>
                                  </p:childTnLst>
                                </p:cTn>
                              </p:par>
                              <p:par>
                                <p:cTn id="29" presetID="42" presetClass="path" presetSubtype="0" accel="50000" decel="50000" fill="hold" grpId="0" nodeType="withEffect">
                                  <p:stCondLst>
                                    <p:cond delay="0"/>
                                  </p:stCondLst>
                                  <p:childTnLst>
                                    <p:animMotion origin="layout" path="M -1.04167E-6 0 L -0.29961 0.4206 " pathEditMode="relative" rAng="0" ptsTypes="AA">
                                      <p:cBhvr>
                                        <p:cTn id="30" dur="750" fill="hold"/>
                                        <p:tgtEl>
                                          <p:spTgt spid="13"/>
                                        </p:tgtEl>
                                        <p:attrNameLst>
                                          <p:attrName>ppt_x</p:attrName>
                                          <p:attrName>ppt_y</p:attrName>
                                        </p:attrNameLst>
                                      </p:cBhvr>
                                      <p:rCtr x="-14987" y="21019"/>
                                    </p:animMotion>
                                  </p:childTnLst>
                                </p:cTn>
                              </p:par>
                              <p:par>
                                <p:cTn id="31" presetID="42" presetClass="path" presetSubtype="0" accel="50000" decel="50000" fill="hold" grpId="0" nodeType="withEffect">
                                  <p:stCondLst>
                                    <p:cond delay="0"/>
                                  </p:stCondLst>
                                  <p:childTnLst>
                                    <p:animMotion origin="layout" path="M -1.45833E-6 0 L -0.42344 0.41574 " pathEditMode="relative" rAng="0" ptsTypes="AA">
                                      <p:cBhvr>
                                        <p:cTn id="32" dur="1000" fill="hold"/>
                                        <p:tgtEl>
                                          <p:spTgt spid="15"/>
                                        </p:tgtEl>
                                        <p:attrNameLst>
                                          <p:attrName>ppt_x</p:attrName>
                                          <p:attrName>ppt_y</p:attrName>
                                        </p:attrNameLst>
                                      </p:cBhvr>
                                      <p:rCtr x="-21172" y="20787"/>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grpId="1" nodeType="clickEffect">
                                  <p:stCondLst>
                                    <p:cond delay="0"/>
                                  </p:stCondLst>
                                  <p:childTnLst>
                                    <p:animMotion origin="layout" path="M -0.30794 0.42592 L 0.62552 0.42361 " pathEditMode="relative" rAng="0" ptsTypes="AA">
                                      <p:cBhvr>
                                        <p:cTn id="40" dur="750" fill="hold"/>
                                        <p:tgtEl>
                                          <p:spTgt spid="7"/>
                                        </p:tgtEl>
                                        <p:attrNameLst>
                                          <p:attrName>ppt_x</p:attrName>
                                          <p:attrName>ppt_y</p:attrName>
                                        </p:attrNameLst>
                                      </p:cBhvr>
                                      <p:rCtr x="46667" y="-116"/>
                                    </p:animMotion>
                                  </p:childTnLst>
                                </p:cTn>
                              </p:par>
                              <p:par>
                                <p:cTn id="41" presetID="42" presetClass="path" presetSubtype="0" accel="50000" decel="50000" fill="hold" grpId="1" nodeType="withEffect">
                                  <p:stCondLst>
                                    <p:cond delay="0"/>
                                  </p:stCondLst>
                                  <p:childTnLst>
                                    <p:animMotion origin="layout" path="M -0.42982 0.42778 L 0.42083 0.42361 " pathEditMode="relative" rAng="0" ptsTypes="AA">
                                      <p:cBhvr>
                                        <p:cTn id="42" dur="750" fill="hold"/>
                                        <p:tgtEl>
                                          <p:spTgt spid="9"/>
                                        </p:tgtEl>
                                        <p:attrNameLst>
                                          <p:attrName>ppt_x</p:attrName>
                                          <p:attrName>ppt_y</p:attrName>
                                        </p:attrNameLst>
                                      </p:cBhvr>
                                      <p:rCtr x="42526" y="-208"/>
                                    </p:animMotion>
                                  </p:childTnLst>
                                </p:cTn>
                              </p:par>
                              <p:par>
                                <p:cTn id="43" presetID="42" presetClass="path" presetSubtype="0" accel="50000" decel="50000" fill="hold" grpId="1" nodeType="withEffect">
                                  <p:stCondLst>
                                    <p:cond delay="0"/>
                                  </p:stCondLst>
                                  <p:childTnLst>
                                    <p:animMotion origin="layout" path="M 5E-6 3.7037E-6 L 0.90521 -0.00209 " pathEditMode="relative" rAng="0" ptsTypes="AA">
                                      <p:cBhvr>
                                        <p:cTn id="44" dur="750" fill="hold"/>
                                        <p:tgtEl>
                                          <p:spTgt spid="41"/>
                                        </p:tgtEl>
                                        <p:attrNameLst>
                                          <p:attrName>ppt_x</p:attrName>
                                          <p:attrName>ppt_y</p:attrName>
                                        </p:attrNameLst>
                                      </p:cBhvr>
                                      <p:rCtr x="45260" y="-116"/>
                                    </p:animMotion>
                                  </p:childTnLst>
                                </p:cTn>
                              </p:par>
                              <p:par>
                                <p:cTn id="45" presetID="42" presetClass="path" presetSubtype="0" accel="50000" decel="50000" fill="hold" grpId="1" nodeType="withEffect">
                                  <p:stCondLst>
                                    <p:cond delay="0"/>
                                  </p:stCondLst>
                                  <p:childTnLst>
                                    <p:animMotion origin="layout" path="M -0.42344 0.41574 L 0.4306 0.41088 " pathEditMode="relative" rAng="0" ptsTypes="AA">
                                      <p:cBhvr>
                                        <p:cTn id="46" dur="1000" fill="hold"/>
                                        <p:tgtEl>
                                          <p:spTgt spid="15"/>
                                        </p:tgtEl>
                                        <p:attrNameLst>
                                          <p:attrName>ppt_x</p:attrName>
                                          <p:attrName>ppt_y</p:attrName>
                                        </p:attrNameLst>
                                      </p:cBhvr>
                                      <p:rCtr x="42695" y="-255"/>
                                    </p:animMotion>
                                  </p:childTnLst>
                                </p:cTn>
                              </p:par>
                              <p:par>
                                <p:cTn id="47" presetID="42" presetClass="path" presetSubtype="0" accel="50000" decel="50000" fill="hold" grpId="1" nodeType="withEffect">
                                  <p:stCondLst>
                                    <p:cond delay="0"/>
                                  </p:stCondLst>
                                  <p:childTnLst>
                                    <p:animMotion origin="layout" path="M -0.29961 0.4206 L 0.66133 0.41088 " pathEditMode="relative" rAng="0" ptsTypes="AA">
                                      <p:cBhvr>
                                        <p:cTn id="48" dur="1000" fill="hold"/>
                                        <p:tgtEl>
                                          <p:spTgt spid="13"/>
                                        </p:tgtEl>
                                        <p:attrNameLst>
                                          <p:attrName>ppt_x</p:attrName>
                                          <p:attrName>ppt_y</p:attrName>
                                        </p:attrNameLst>
                                      </p:cBhvr>
                                      <p:rCtr x="48047" y="-486"/>
                                    </p:animMotion>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down)">
                                      <p:cBhvr>
                                        <p:cTn id="53" dur="500"/>
                                        <p:tgtEl>
                                          <p:spTgt spid="48"/>
                                        </p:tgtEl>
                                      </p:cBhvr>
                                    </p:animEffect>
                                  </p:childTnLst>
                                </p:cTn>
                              </p:par>
                              <p:par>
                                <p:cTn id="54" presetID="22" presetClass="entr" presetSubtype="4" fill="hold" nodeType="with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down)">
                                      <p:cBhvr>
                                        <p:cTn id="56" dur="500"/>
                                        <p:tgtEl>
                                          <p:spTgt spid="47"/>
                                        </p:tgtEl>
                                      </p:cBhvr>
                                    </p:animEffect>
                                  </p:childTnLst>
                                </p:cTn>
                              </p:par>
                              <p:par>
                                <p:cTn id="57" presetID="1" presetClass="emph" presetSubtype="2" fill="hold" nodeType="withEffect">
                                  <p:stCondLst>
                                    <p:cond delay="0"/>
                                  </p:stCondLst>
                                  <p:childTnLst>
                                    <p:animClr clrSpc="rgb" dir="cw">
                                      <p:cBhvr>
                                        <p:cTn id="58" dur="500" fill="hold"/>
                                        <p:tgtEl>
                                          <p:spTgt spid="16"/>
                                        </p:tgtEl>
                                        <p:attrNameLst>
                                          <p:attrName>fillcolor</p:attrName>
                                        </p:attrNameLst>
                                      </p:cBhvr>
                                      <p:to>
                                        <a:srgbClr val="70AD47"/>
                                      </p:to>
                                    </p:animClr>
                                    <p:set>
                                      <p:cBhvr>
                                        <p:cTn id="59" dur="500" fill="hold"/>
                                        <p:tgtEl>
                                          <p:spTgt spid="16"/>
                                        </p:tgtEl>
                                        <p:attrNameLst>
                                          <p:attrName>fill.type</p:attrName>
                                        </p:attrNameLst>
                                      </p:cBhvr>
                                      <p:to>
                                        <p:strVal val="solid"/>
                                      </p:to>
                                    </p:set>
                                    <p:set>
                                      <p:cBhvr>
                                        <p:cTn id="60" dur="500" fill="hold"/>
                                        <p:tgtEl>
                                          <p:spTgt spid="16"/>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500" fill="hold"/>
                                        <p:tgtEl>
                                          <p:spTgt spid="4"/>
                                        </p:tgtEl>
                                        <p:attrNameLst>
                                          <p:attrName>fillcolor</p:attrName>
                                        </p:attrNameLst>
                                      </p:cBhvr>
                                      <p:to>
                                        <a:srgbClr val="70AD47"/>
                                      </p:to>
                                    </p:animClr>
                                    <p:set>
                                      <p:cBhvr>
                                        <p:cTn id="63" dur="500" fill="hold"/>
                                        <p:tgtEl>
                                          <p:spTgt spid="4"/>
                                        </p:tgtEl>
                                        <p:attrNameLst>
                                          <p:attrName>fill.type</p:attrName>
                                        </p:attrNameLst>
                                      </p:cBhvr>
                                      <p:to>
                                        <p:strVal val="solid"/>
                                      </p:to>
                                    </p:set>
                                    <p:set>
                                      <p:cBhvr>
                                        <p:cTn id="64" dur="500" fill="hold"/>
                                        <p:tgtEl>
                                          <p:spTgt spid="4"/>
                                        </p:tgtEl>
                                        <p:attrNameLst>
                                          <p:attrName>fill.on</p:attrName>
                                        </p:attrNameLst>
                                      </p:cBhvr>
                                      <p:to>
                                        <p:strVal val="true"/>
                                      </p:to>
                                    </p:set>
                                  </p:childTnLst>
                                </p:cTn>
                              </p:par>
                            </p:childTnLst>
                          </p:cTn>
                        </p:par>
                      </p:childTnLst>
                    </p:cTn>
                  </p:par>
                  <p:par>
                    <p:cTn id="65" fill="hold">
                      <p:stCondLst>
                        <p:cond delay="indefinite"/>
                      </p:stCondLst>
                      <p:childTnLst>
                        <p:par>
                          <p:cTn id="66" fill="hold">
                            <p:stCondLst>
                              <p:cond delay="0"/>
                            </p:stCondLst>
                            <p:childTnLst>
                              <p:par>
                                <p:cTn id="67" presetID="42" presetClass="path" presetSubtype="0" accel="50000" decel="50000" fill="hold" grpId="0" nodeType="clickEffect">
                                  <p:stCondLst>
                                    <p:cond delay="0"/>
                                  </p:stCondLst>
                                  <p:childTnLst>
                                    <p:animMotion origin="layout" path="M -4.16667E-7 1.11111E-6 L 0.26445 0.42778 " pathEditMode="relative" rAng="0" ptsTypes="AA">
                                      <p:cBhvr>
                                        <p:cTn id="68" dur="750" fill="hold"/>
                                        <p:tgtEl>
                                          <p:spTgt spid="4"/>
                                        </p:tgtEl>
                                        <p:attrNameLst>
                                          <p:attrName>ppt_x</p:attrName>
                                          <p:attrName>ppt_y</p:attrName>
                                        </p:attrNameLst>
                                      </p:cBhvr>
                                      <p:rCtr x="13216" y="21389"/>
                                    </p:animMotion>
                                  </p:childTnLst>
                                </p:cTn>
                              </p:par>
                              <p:par>
                                <p:cTn id="69" presetID="42" presetClass="path" presetSubtype="0" accel="50000" decel="50000" fill="hold" grpId="0" nodeType="withEffect">
                                  <p:stCondLst>
                                    <p:cond delay="0"/>
                                  </p:stCondLst>
                                  <p:childTnLst>
                                    <p:animMotion origin="layout" path="M 3.95833E-6 1.11111E-6 L -0.43659 0.42778 " pathEditMode="relative" rAng="0" ptsTypes="AA">
                                      <p:cBhvr>
                                        <p:cTn id="70" dur="750" fill="hold"/>
                                        <p:tgtEl>
                                          <p:spTgt spid="16"/>
                                        </p:tgtEl>
                                        <p:attrNameLst>
                                          <p:attrName>ppt_x</p:attrName>
                                          <p:attrName>ppt_y</p:attrName>
                                        </p:attrNameLst>
                                      </p:cBhvr>
                                      <p:rCtr x="-21836" y="21389"/>
                                    </p:animMotion>
                                  </p:childTnLst>
                                </p:cTn>
                              </p:par>
                              <p:par>
                                <p:cTn id="71" presetID="42" presetClass="path" presetSubtype="0" accel="50000" decel="50000" fill="hold" grpId="0" nodeType="withEffect">
                                  <p:stCondLst>
                                    <p:cond delay="0"/>
                                  </p:stCondLst>
                                  <p:childTnLst>
                                    <p:animMotion origin="layout" path="M -0.00508 -0.00162 L -0.43021 0.41736 " pathEditMode="relative" rAng="0" ptsTypes="AA">
                                      <p:cBhvr>
                                        <p:cTn id="72" dur="1000" fill="hold"/>
                                        <p:tgtEl>
                                          <p:spTgt spid="18"/>
                                        </p:tgtEl>
                                        <p:attrNameLst>
                                          <p:attrName>ppt_x</p:attrName>
                                          <p:attrName>ppt_y</p:attrName>
                                        </p:attrNameLst>
                                      </p:cBhvr>
                                      <p:rCtr x="-21263" y="20949"/>
                                    </p:animMotion>
                                  </p:childTnLst>
                                </p:cTn>
                              </p:par>
                              <p:par>
                                <p:cTn id="73" presetID="42" presetClass="path" presetSubtype="0" accel="50000" decel="50000" fill="hold" grpId="0" nodeType="withEffect">
                                  <p:stCondLst>
                                    <p:cond delay="0"/>
                                  </p:stCondLst>
                                  <p:childTnLst>
                                    <p:animMotion origin="layout" path="M -0.00013 -0.00417 L 0.26445 0.41574 " pathEditMode="relative" rAng="0" ptsTypes="AA">
                                      <p:cBhvr>
                                        <p:cTn id="74" dur="1000" fill="hold"/>
                                        <p:tgtEl>
                                          <p:spTgt spid="10"/>
                                        </p:tgtEl>
                                        <p:attrNameLst>
                                          <p:attrName>ppt_x</p:attrName>
                                          <p:attrName>ppt_y</p:attrName>
                                        </p:attrNameLst>
                                      </p:cBhvr>
                                      <p:rCtr x="13229" y="20995"/>
                                    </p:animMotion>
                                  </p:childTnLst>
                                </p:cTn>
                              </p:par>
                              <p:par>
                                <p:cTn id="75" presetID="1" presetClass="exit" presetSubtype="0" fill="hold" nodeType="withEffect">
                                  <p:stCondLst>
                                    <p:cond delay="0"/>
                                  </p:stCondLst>
                                  <p:childTnLst>
                                    <p:set>
                                      <p:cBhvr>
                                        <p:cTn id="76" dur="1" fill="hold">
                                          <p:stCondLst>
                                            <p:cond delay="0"/>
                                          </p:stCondLst>
                                        </p:cTn>
                                        <p:tgtEl>
                                          <p:spTgt spid="48"/>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4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42" presetClass="path" presetSubtype="0" accel="50000" decel="50000" fill="hold" grpId="1" nodeType="clickEffect">
                                  <p:stCondLst>
                                    <p:cond delay="0"/>
                                  </p:stCondLst>
                                  <p:childTnLst>
                                    <p:animMotion origin="layout" path="M -0.43659 0.42778 L 0.34205 0.42361 " pathEditMode="relative" rAng="0" ptsTypes="AA">
                                      <p:cBhvr>
                                        <p:cTn id="86" dur="750" fill="hold"/>
                                        <p:tgtEl>
                                          <p:spTgt spid="16"/>
                                        </p:tgtEl>
                                        <p:attrNameLst>
                                          <p:attrName>ppt_x</p:attrName>
                                          <p:attrName>ppt_y</p:attrName>
                                        </p:attrNameLst>
                                      </p:cBhvr>
                                      <p:rCtr x="38932" y="-208"/>
                                    </p:animMotion>
                                  </p:childTnLst>
                                </p:cTn>
                              </p:par>
                              <p:par>
                                <p:cTn id="87" presetID="42" presetClass="path" presetSubtype="0" accel="50000" decel="50000" fill="hold" grpId="1" nodeType="withEffect">
                                  <p:stCondLst>
                                    <p:cond delay="0"/>
                                  </p:stCondLst>
                                  <p:childTnLst>
                                    <p:animMotion origin="layout" path="M 0.26445 0.42778 L 0.93984 0.42361 " pathEditMode="relative" rAng="0" ptsTypes="AA">
                                      <p:cBhvr>
                                        <p:cTn id="88" dur="750" fill="hold"/>
                                        <p:tgtEl>
                                          <p:spTgt spid="4"/>
                                        </p:tgtEl>
                                        <p:attrNameLst>
                                          <p:attrName>ppt_x</p:attrName>
                                          <p:attrName>ppt_y</p:attrName>
                                        </p:attrNameLst>
                                      </p:cBhvr>
                                      <p:rCtr x="33763" y="-208"/>
                                    </p:animMotion>
                                  </p:childTnLst>
                                </p:cTn>
                              </p:par>
                              <p:par>
                                <p:cTn id="89" presetID="42" presetClass="path" presetSubtype="0" accel="50000" decel="50000" fill="hold" grpId="1" nodeType="withEffect">
                                  <p:stCondLst>
                                    <p:cond delay="0"/>
                                  </p:stCondLst>
                                  <p:childTnLst>
                                    <p:animMotion origin="layout" path="M -2.5E-6 3.7037E-6 L 0.72435 -0.00394 " pathEditMode="relative" rAng="0" ptsTypes="AA">
                                      <p:cBhvr>
                                        <p:cTn id="90" dur="750" fill="hold"/>
                                        <p:tgtEl>
                                          <p:spTgt spid="57"/>
                                        </p:tgtEl>
                                        <p:attrNameLst>
                                          <p:attrName>ppt_x</p:attrName>
                                          <p:attrName>ppt_y</p:attrName>
                                        </p:attrNameLst>
                                      </p:cBhvr>
                                      <p:rCtr x="36211" y="-208"/>
                                    </p:animMotion>
                                  </p:childTnLst>
                                </p:cTn>
                              </p:par>
                              <p:par>
                                <p:cTn id="91" presetID="42" presetClass="path" presetSubtype="0" accel="50000" decel="50000" fill="hold" grpId="1" nodeType="withEffect">
                                  <p:stCondLst>
                                    <p:cond delay="0"/>
                                  </p:stCondLst>
                                  <p:childTnLst>
                                    <p:animMotion origin="layout" path="M 0.26445 0.41574 L 0.93789 0.41088 " pathEditMode="relative" rAng="0" ptsTypes="AA">
                                      <p:cBhvr>
                                        <p:cTn id="92" dur="1000" fill="hold"/>
                                        <p:tgtEl>
                                          <p:spTgt spid="10"/>
                                        </p:tgtEl>
                                        <p:attrNameLst>
                                          <p:attrName>ppt_x</p:attrName>
                                          <p:attrName>ppt_y</p:attrName>
                                        </p:attrNameLst>
                                      </p:cBhvr>
                                      <p:rCtr x="33672" y="-255"/>
                                    </p:animMotion>
                                  </p:childTnLst>
                                </p:cTn>
                              </p:par>
                              <p:par>
                                <p:cTn id="93" presetID="42" presetClass="path" presetSubtype="0" accel="50000" decel="50000" fill="hold" grpId="1" nodeType="withEffect">
                                  <p:stCondLst>
                                    <p:cond delay="0"/>
                                  </p:stCondLst>
                                  <p:childTnLst>
                                    <p:animMotion origin="layout" path="M -0.43021 0.41736 L 0.3789 0.41088 " pathEditMode="relative" rAng="0" ptsTypes="AA">
                                      <p:cBhvr>
                                        <p:cTn id="94" dur="1000" fill="hold"/>
                                        <p:tgtEl>
                                          <p:spTgt spid="18"/>
                                        </p:tgtEl>
                                        <p:attrNameLst>
                                          <p:attrName>ppt_x</p:attrName>
                                          <p:attrName>ppt_y</p:attrName>
                                        </p:attrNameLst>
                                      </p:cBhvr>
                                      <p:rCtr x="40456"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10" grpId="0"/>
      <p:bldP spid="10" grpId="1"/>
      <p:bldP spid="13" grpId="0"/>
      <p:bldP spid="13" grpId="1"/>
      <p:bldP spid="15" grpId="0"/>
      <p:bldP spid="15" grpId="1"/>
      <p:bldP spid="16" grpId="0" animBg="1"/>
      <p:bldP spid="16" grpId="1" animBg="1"/>
      <p:bldP spid="18" grpId="0"/>
      <p:bldP spid="18" grpId="1"/>
      <p:bldP spid="41" grpId="0"/>
      <p:bldP spid="41" grpId="1"/>
      <p:bldP spid="57" grpId="0"/>
      <p:bldP spid="5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ggetto 5">
            <a:extLst>
              <a:ext uri="{FF2B5EF4-FFF2-40B4-BE49-F238E27FC236}">
                <a16:creationId xmlns:a16="http://schemas.microsoft.com/office/drawing/2014/main" id="{9E0B8C12-39DE-4E02-8C3D-4CA91B91E7F8}"/>
              </a:ext>
            </a:extLst>
          </p:cNvPr>
          <p:cNvGraphicFramePr>
            <a:graphicFrameLocks noChangeAspect="1"/>
          </p:cNvGraphicFramePr>
          <p:nvPr>
            <p:extLst>
              <p:ext uri="{D42A27DB-BD31-4B8C-83A1-F6EECF244321}">
                <p14:modId xmlns:p14="http://schemas.microsoft.com/office/powerpoint/2010/main" val="2235867086"/>
              </p:ext>
            </p:extLst>
          </p:nvPr>
        </p:nvGraphicFramePr>
        <p:xfrm>
          <a:off x="553656" y="1594724"/>
          <a:ext cx="6456601" cy="4146510"/>
        </p:xfrm>
        <a:graphic>
          <a:graphicData uri="http://schemas.openxmlformats.org/presentationml/2006/ole">
            <mc:AlternateContent xmlns:mc="http://schemas.openxmlformats.org/markup-compatibility/2006">
              <mc:Choice xmlns:v="urn:schemas-microsoft-com:vml" Requires="v">
                <p:oleObj spid="_x0000_s4102" name="Image" r:id="rId4" imgW="8266320" imgH="5307840" progId="Photoshop.Image.16">
                  <p:embed/>
                </p:oleObj>
              </mc:Choice>
              <mc:Fallback>
                <p:oleObj name="Image" r:id="rId4" imgW="8266320" imgH="5307840" progId="Photoshop.Image.16">
                  <p:embed/>
                  <p:pic>
                    <p:nvPicPr>
                      <p:cNvPr id="6" name="Oggetto 5">
                        <a:extLst>
                          <a:ext uri="{FF2B5EF4-FFF2-40B4-BE49-F238E27FC236}">
                            <a16:creationId xmlns:a16="http://schemas.microsoft.com/office/drawing/2014/main" id="{9E0B8C12-39DE-4E02-8C3D-4CA91B91E7F8}"/>
                          </a:ext>
                        </a:extLst>
                      </p:cNvPr>
                      <p:cNvPicPr/>
                      <p:nvPr/>
                    </p:nvPicPr>
                    <p:blipFill>
                      <a:blip r:embed="rId5"/>
                      <a:stretch>
                        <a:fillRect/>
                      </a:stretch>
                    </p:blipFill>
                    <p:spPr>
                      <a:xfrm>
                        <a:off x="553656" y="1594724"/>
                        <a:ext cx="6456601" cy="4146510"/>
                      </a:xfrm>
                      <a:prstGeom prst="rect">
                        <a:avLst/>
                      </a:prstGeom>
                    </p:spPr>
                  </p:pic>
                </p:oleObj>
              </mc:Fallback>
            </mc:AlternateContent>
          </a:graphicData>
        </a:graphic>
      </p:graphicFrame>
      <p:graphicFrame>
        <p:nvGraphicFramePr>
          <p:cNvPr id="7" name="Oggetto 6">
            <a:extLst>
              <a:ext uri="{FF2B5EF4-FFF2-40B4-BE49-F238E27FC236}">
                <a16:creationId xmlns:a16="http://schemas.microsoft.com/office/drawing/2014/main" id="{08B7C0BB-89F1-4387-A247-E06031EC4688}"/>
              </a:ext>
            </a:extLst>
          </p:cNvPr>
          <p:cNvGraphicFramePr>
            <a:graphicFrameLocks noChangeAspect="1"/>
          </p:cNvGraphicFramePr>
          <p:nvPr>
            <p:extLst>
              <p:ext uri="{D42A27DB-BD31-4B8C-83A1-F6EECF244321}">
                <p14:modId xmlns:p14="http://schemas.microsoft.com/office/powerpoint/2010/main" val="3323401289"/>
              </p:ext>
            </p:extLst>
          </p:nvPr>
        </p:nvGraphicFramePr>
        <p:xfrm>
          <a:off x="7152547" y="3429000"/>
          <a:ext cx="3737691" cy="998071"/>
        </p:xfrm>
        <a:graphic>
          <a:graphicData uri="http://schemas.openxmlformats.org/presentationml/2006/ole">
            <mc:AlternateContent xmlns:mc="http://schemas.openxmlformats.org/markup-compatibility/2006">
              <mc:Choice xmlns:v="urn:schemas-microsoft-com:vml" Requires="v">
                <p:oleObj spid="_x0000_s4103" name="Image" r:id="rId6" imgW="11898360" imgH="3212640" progId="Photoshop.Image.16">
                  <p:embed/>
                </p:oleObj>
              </mc:Choice>
              <mc:Fallback>
                <p:oleObj name="Image" r:id="rId6" imgW="11898360" imgH="3212640" progId="Photoshop.Image.16">
                  <p:embed/>
                  <p:pic>
                    <p:nvPicPr>
                      <p:cNvPr id="7" name="Oggetto 6">
                        <a:extLst>
                          <a:ext uri="{FF2B5EF4-FFF2-40B4-BE49-F238E27FC236}">
                            <a16:creationId xmlns:a16="http://schemas.microsoft.com/office/drawing/2014/main" id="{08B7C0BB-89F1-4387-A247-E06031EC4688}"/>
                          </a:ext>
                        </a:extLst>
                      </p:cNvPr>
                      <p:cNvPicPr/>
                      <p:nvPr/>
                    </p:nvPicPr>
                    <p:blipFill>
                      <a:blip r:embed="rId7"/>
                      <a:stretch>
                        <a:fillRect/>
                      </a:stretch>
                    </p:blipFill>
                    <p:spPr>
                      <a:xfrm>
                        <a:off x="7152547" y="3429000"/>
                        <a:ext cx="3737691" cy="998071"/>
                      </a:xfrm>
                      <a:prstGeom prst="rect">
                        <a:avLst/>
                      </a:prstGeom>
                    </p:spPr>
                  </p:pic>
                </p:oleObj>
              </mc:Fallback>
            </mc:AlternateContent>
          </a:graphicData>
        </a:graphic>
      </p:graphicFrame>
      <p:sp>
        <p:nvSpPr>
          <p:cNvPr id="8" name="Titolo 7">
            <a:extLst>
              <a:ext uri="{FF2B5EF4-FFF2-40B4-BE49-F238E27FC236}">
                <a16:creationId xmlns:a16="http://schemas.microsoft.com/office/drawing/2014/main" id="{76C4B061-9DAA-45C7-A819-79535FC0CA44}"/>
              </a:ext>
            </a:extLst>
          </p:cNvPr>
          <p:cNvSpPr>
            <a:spLocks noGrp="1"/>
          </p:cNvSpPr>
          <p:nvPr>
            <p:ph type="title"/>
          </p:nvPr>
        </p:nvSpPr>
        <p:spPr>
          <a:xfrm>
            <a:off x="553656" y="338836"/>
            <a:ext cx="10251568" cy="640080"/>
          </a:xfrm>
        </p:spPr>
        <p:txBody>
          <a:bodyPr rtlCol="0">
            <a:noAutofit/>
          </a:bodyPr>
          <a:lstStyle/>
          <a:p>
            <a:r>
              <a:rPr lang="it-IT" sz="3600" dirty="0">
                <a:latin typeface="+mn-lt"/>
                <a:cs typeface="Calibri Light" panose="020F0302020204030204" pitchFamily="34" charset="0"/>
              </a:rPr>
              <a:t>Testing</a:t>
            </a:r>
            <a:endParaRPr lang="it-IT" sz="3600" dirty="0">
              <a:latin typeface="+mn-lt"/>
            </a:endParaRPr>
          </a:p>
        </p:txBody>
      </p:sp>
      <p:sp>
        <p:nvSpPr>
          <p:cNvPr id="9" name="CasellaDiTesto 8">
            <a:extLst>
              <a:ext uri="{FF2B5EF4-FFF2-40B4-BE49-F238E27FC236}">
                <a16:creationId xmlns:a16="http://schemas.microsoft.com/office/drawing/2014/main" id="{D501A0D5-3583-44EB-8E2A-D1B17D1A9BF4}"/>
              </a:ext>
            </a:extLst>
          </p:cNvPr>
          <p:cNvSpPr txBox="1"/>
          <p:nvPr/>
        </p:nvSpPr>
        <p:spPr>
          <a:xfrm>
            <a:off x="7842873" y="2647666"/>
            <a:ext cx="2357056" cy="400110"/>
          </a:xfrm>
          <a:prstGeom prst="rect">
            <a:avLst/>
          </a:prstGeom>
          <a:noFill/>
        </p:spPr>
        <p:txBody>
          <a:bodyPr wrap="none" rtlCol="0">
            <a:spAutoFit/>
          </a:bodyPr>
          <a:lstStyle/>
          <a:p>
            <a:r>
              <a:rPr lang="it-IT" sz="2000" b="1" dirty="0"/>
              <a:t>Evaluation </a:t>
            </a:r>
            <a:r>
              <a:rPr lang="it-IT" sz="2000" b="1" dirty="0" err="1"/>
              <a:t>metric</a:t>
            </a:r>
            <a:r>
              <a:rPr lang="it-IT" sz="2000" b="1" dirty="0"/>
              <a:t>:</a:t>
            </a:r>
          </a:p>
        </p:txBody>
      </p:sp>
      <p:sp>
        <p:nvSpPr>
          <p:cNvPr id="2" name="CasellaDiTesto 1">
            <a:extLst>
              <a:ext uri="{FF2B5EF4-FFF2-40B4-BE49-F238E27FC236}">
                <a16:creationId xmlns:a16="http://schemas.microsoft.com/office/drawing/2014/main" id="{ABD32519-3DB5-4DC0-A495-C781A6BE29AB}"/>
              </a:ext>
            </a:extLst>
          </p:cNvPr>
          <p:cNvSpPr txBox="1"/>
          <p:nvPr/>
        </p:nvSpPr>
        <p:spPr>
          <a:xfrm>
            <a:off x="7951730" y="4547249"/>
            <a:ext cx="2139327" cy="338554"/>
          </a:xfrm>
          <a:prstGeom prst="rect">
            <a:avLst/>
          </a:prstGeom>
          <a:noFill/>
        </p:spPr>
        <p:txBody>
          <a:bodyPr wrap="square" rtlCol="0">
            <a:spAutoFit/>
          </a:bodyPr>
          <a:lstStyle/>
          <a:p>
            <a:r>
              <a:rPr lang="it-IT" sz="1600" dirty="0"/>
              <a:t>J = </a:t>
            </a:r>
            <a:r>
              <a:rPr lang="it-IT" sz="1600" dirty="0" err="1"/>
              <a:t>number</a:t>
            </a:r>
            <a:r>
              <a:rPr lang="it-IT" sz="1600" dirty="0"/>
              <a:t> of joints</a:t>
            </a:r>
          </a:p>
        </p:txBody>
      </p:sp>
    </p:spTree>
    <p:extLst>
      <p:ext uri="{BB962C8B-B14F-4D97-AF65-F5344CB8AC3E}">
        <p14:creationId xmlns:p14="http://schemas.microsoft.com/office/powerpoint/2010/main" val="272638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7">
            <a:extLst>
              <a:ext uri="{FF2B5EF4-FFF2-40B4-BE49-F238E27FC236}">
                <a16:creationId xmlns:a16="http://schemas.microsoft.com/office/drawing/2014/main" id="{86D2DF08-C15E-4503-8795-75D8B4BFEC0C}"/>
              </a:ext>
            </a:extLst>
          </p:cNvPr>
          <p:cNvSpPr>
            <a:spLocks noGrp="1"/>
          </p:cNvSpPr>
          <p:nvPr>
            <p:ph type="title"/>
          </p:nvPr>
        </p:nvSpPr>
        <p:spPr>
          <a:xfrm>
            <a:off x="553656" y="338836"/>
            <a:ext cx="10251568" cy="640080"/>
          </a:xfrm>
        </p:spPr>
        <p:txBody>
          <a:bodyPr rtlCol="0">
            <a:noAutofit/>
          </a:bodyPr>
          <a:lstStyle/>
          <a:p>
            <a:r>
              <a:rPr lang="it-IT" sz="3600" dirty="0">
                <a:latin typeface="+mn-lt"/>
                <a:cs typeface="Calibri Light" panose="020F0302020204030204" pitchFamily="34" charset="0"/>
              </a:rPr>
              <a:t>3D </a:t>
            </a:r>
            <a:r>
              <a:rPr lang="it-IT" sz="3600" dirty="0" err="1">
                <a:latin typeface="+mn-lt"/>
                <a:cs typeface="Calibri Light" panose="020F0302020204030204" pitchFamily="34" charset="0"/>
              </a:rPr>
              <a:t>Triangulation</a:t>
            </a:r>
            <a:endParaRPr lang="it-IT" sz="3600" dirty="0">
              <a:latin typeface="+mn-lt"/>
            </a:endParaRPr>
          </a:p>
        </p:txBody>
      </p:sp>
      <p:graphicFrame>
        <p:nvGraphicFramePr>
          <p:cNvPr id="19" name="Oggetto 18">
            <a:extLst>
              <a:ext uri="{FF2B5EF4-FFF2-40B4-BE49-F238E27FC236}">
                <a16:creationId xmlns:a16="http://schemas.microsoft.com/office/drawing/2014/main" id="{48A3EF94-71E2-47E1-BD34-395C08AF7EBB}"/>
              </a:ext>
            </a:extLst>
          </p:cNvPr>
          <p:cNvGraphicFramePr>
            <a:graphicFrameLocks noChangeAspect="1"/>
          </p:cNvGraphicFramePr>
          <p:nvPr>
            <p:extLst>
              <p:ext uri="{D42A27DB-BD31-4B8C-83A1-F6EECF244321}">
                <p14:modId xmlns:p14="http://schemas.microsoft.com/office/powerpoint/2010/main" val="1028012208"/>
              </p:ext>
            </p:extLst>
          </p:nvPr>
        </p:nvGraphicFramePr>
        <p:xfrm>
          <a:off x="661440" y="4115771"/>
          <a:ext cx="3342511" cy="2578825"/>
        </p:xfrm>
        <a:graphic>
          <a:graphicData uri="http://schemas.openxmlformats.org/presentationml/2006/ole">
            <mc:AlternateContent xmlns:mc="http://schemas.openxmlformats.org/markup-compatibility/2006">
              <mc:Choice xmlns:v="urn:schemas-microsoft-com:vml" Requires="v">
                <p:oleObj spid="_x0000_s5130" name="Image" r:id="rId4" imgW="3834720" imgH="2958480" progId="Photoshop.Image.16">
                  <p:embed/>
                </p:oleObj>
              </mc:Choice>
              <mc:Fallback>
                <p:oleObj name="Image" r:id="rId4" imgW="3834720" imgH="2958480" progId="Photoshop.Image.16">
                  <p:embed/>
                  <p:pic>
                    <p:nvPicPr>
                      <p:cNvPr id="19" name="Oggetto 18">
                        <a:extLst>
                          <a:ext uri="{FF2B5EF4-FFF2-40B4-BE49-F238E27FC236}">
                            <a16:creationId xmlns:a16="http://schemas.microsoft.com/office/drawing/2014/main" id="{48A3EF94-71E2-47E1-BD34-395C08AF7EBB}"/>
                          </a:ext>
                        </a:extLst>
                      </p:cNvPr>
                      <p:cNvPicPr/>
                      <p:nvPr/>
                    </p:nvPicPr>
                    <p:blipFill>
                      <a:blip r:embed="rId5"/>
                      <a:stretch>
                        <a:fillRect/>
                      </a:stretch>
                    </p:blipFill>
                    <p:spPr>
                      <a:xfrm>
                        <a:off x="661440" y="4115771"/>
                        <a:ext cx="3342511" cy="2578825"/>
                      </a:xfrm>
                      <a:prstGeom prst="rect">
                        <a:avLst/>
                      </a:prstGeom>
                    </p:spPr>
                  </p:pic>
                </p:oleObj>
              </mc:Fallback>
            </mc:AlternateContent>
          </a:graphicData>
        </a:graphic>
      </p:graphicFrame>
      <p:graphicFrame>
        <p:nvGraphicFramePr>
          <p:cNvPr id="21" name="Oggetto 20">
            <a:extLst>
              <a:ext uri="{FF2B5EF4-FFF2-40B4-BE49-F238E27FC236}">
                <a16:creationId xmlns:a16="http://schemas.microsoft.com/office/drawing/2014/main" id="{1A63F331-A11C-4B17-8385-20740CC4E7EA}"/>
              </a:ext>
            </a:extLst>
          </p:cNvPr>
          <p:cNvGraphicFramePr>
            <a:graphicFrameLocks noChangeAspect="1"/>
          </p:cNvGraphicFramePr>
          <p:nvPr>
            <p:extLst>
              <p:ext uri="{D42A27DB-BD31-4B8C-83A1-F6EECF244321}">
                <p14:modId xmlns:p14="http://schemas.microsoft.com/office/powerpoint/2010/main" val="444058841"/>
              </p:ext>
            </p:extLst>
          </p:nvPr>
        </p:nvGraphicFramePr>
        <p:xfrm>
          <a:off x="2190456" y="1326656"/>
          <a:ext cx="2778047" cy="2789115"/>
        </p:xfrm>
        <a:graphic>
          <a:graphicData uri="http://schemas.openxmlformats.org/presentationml/2006/ole">
            <mc:AlternateContent xmlns:mc="http://schemas.openxmlformats.org/markup-compatibility/2006">
              <mc:Choice xmlns:v="urn:schemas-microsoft-com:vml" Requires="v">
                <p:oleObj spid="_x0000_s5131" name="Image" r:id="rId6" imgW="3187080" imgH="3199680" progId="Photoshop.Image.16">
                  <p:embed/>
                </p:oleObj>
              </mc:Choice>
              <mc:Fallback>
                <p:oleObj name="Image" r:id="rId6" imgW="3187080" imgH="3199680" progId="Photoshop.Image.16">
                  <p:embed/>
                  <p:pic>
                    <p:nvPicPr>
                      <p:cNvPr id="21" name="Oggetto 20">
                        <a:extLst>
                          <a:ext uri="{FF2B5EF4-FFF2-40B4-BE49-F238E27FC236}">
                            <a16:creationId xmlns:a16="http://schemas.microsoft.com/office/drawing/2014/main" id="{1A63F331-A11C-4B17-8385-20740CC4E7EA}"/>
                          </a:ext>
                        </a:extLst>
                      </p:cNvPr>
                      <p:cNvPicPr/>
                      <p:nvPr/>
                    </p:nvPicPr>
                    <p:blipFill>
                      <a:blip r:embed="rId7"/>
                      <a:stretch>
                        <a:fillRect/>
                      </a:stretch>
                    </p:blipFill>
                    <p:spPr>
                      <a:xfrm>
                        <a:off x="2190456" y="1326656"/>
                        <a:ext cx="2778047" cy="2789115"/>
                      </a:xfrm>
                      <a:prstGeom prst="rect">
                        <a:avLst/>
                      </a:prstGeom>
                    </p:spPr>
                  </p:pic>
                </p:oleObj>
              </mc:Fallback>
            </mc:AlternateContent>
          </a:graphicData>
        </a:graphic>
      </p:graphicFrame>
      <p:graphicFrame>
        <p:nvGraphicFramePr>
          <p:cNvPr id="36" name="Oggetto 35">
            <a:extLst>
              <a:ext uri="{FF2B5EF4-FFF2-40B4-BE49-F238E27FC236}">
                <a16:creationId xmlns:a16="http://schemas.microsoft.com/office/drawing/2014/main" id="{F40E601F-AA10-4FAD-9B5D-F059794BC95D}"/>
              </a:ext>
            </a:extLst>
          </p:cNvPr>
          <p:cNvGraphicFramePr>
            <a:graphicFrameLocks noChangeAspect="1"/>
          </p:cNvGraphicFramePr>
          <p:nvPr>
            <p:extLst>
              <p:ext uri="{D42A27DB-BD31-4B8C-83A1-F6EECF244321}">
                <p14:modId xmlns:p14="http://schemas.microsoft.com/office/powerpoint/2010/main" val="3701593847"/>
              </p:ext>
            </p:extLst>
          </p:nvPr>
        </p:nvGraphicFramePr>
        <p:xfrm>
          <a:off x="7018426" y="2238104"/>
          <a:ext cx="4251145" cy="1322579"/>
        </p:xfrm>
        <a:graphic>
          <a:graphicData uri="http://schemas.openxmlformats.org/presentationml/2006/ole">
            <mc:AlternateContent xmlns:mc="http://schemas.openxmlformats.org/markup-compatibility/2006">
              <mc:Choice xmlns:v="urn:schemas-microsoft-com:vml" Requires="v">
                <p:oleObj spid="_x0000_s5132" name="Image" r:id="rId8" imgW="5714280" imgH="1777680" progId="Photoshop.Image.16">
                  <p:embed/>
                </p:oleObj>
              </mc:Choice>
              <mc:Fallback>
                <p:oleObj name="Image" r:id="rId8" imgW="5714280" imgH="1777680" progId="Photoshop.Image.16">
                  <p:embed/>
                  <p:pic>
                    <p:nvPicPr>
                      <p:cNvPr id="36" name="Oggetto 35">
                        <a:extLst>
                          <a:ext uri="{FF2B5EF4-FFF2-40B4-BE49-F238E27FC236}">
                            <a16:creationId xmlns:a16="http://schemas.microsoft.com/office/drawing/2014/main" id="{F40E601F-AA10-4FAD-9B5D-F059794BC95D}"/>
                          </a:ext>
                        </a:extLst>
                      </p:cNvPr>
                      <p:cNvPicPr/>
                      <p:nvPr/>
                    </p:nvPicPr>
                    <p:blipFill>
                      <a:blip r:embed="rId9"/>
                      <a:stretch>
                        <a:fillRect/>
                      </a:stretch>
                    </p:blipFill>
                    <p:spPr>
                      <a:xfrm>
                        <a:off x="7018426" y="2238104"/>
                        <a:ext cx="4251145" cy="1322579"/>
                      </a:xfrm>
                      <a:prstGeom prst="rect">
                        <a:avLst/>
                      </a:prstGeom>
                    </p:spPr>
                  </p:pic>
                </p:oleObj>
              </mc:Fallback>
            </mc:AlternateContent>
          </a:graphicData>
        </a:graphic>
      </p:graphicFrame>
      <p:cxnSp>
        <p:nvCxnSpPr>
          <p:cNvPr id="10" name="Connettore 2 9">
            <a:extLst>
              <a:ext uri="{FF2B5EF4-FFF2-40B4-BE49-F238E27FC236}">
                <a16:creationId xmlns:a16="http://schemas.microsoft.com/office/drawing/2014/main" id="{EDB8DE34-D8E1-47A7-B77F-9C9FDC96D9C8}"/>
              </a:ext>
            </a:extLst>
          </p:cNvPr>
          <p:cNvCxnSpPr>
            <a:cxnSpLocks/>
          </p:cNvCxnSpPr>
          <p:nvPr/>
        </p:nvCxnSpPr>
        <p:spPr>
          <a:xfrm flipV="1">
            <a:off x="2332695" y="3935254"/>
            <a:ext cx="429753" cy="5614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37" name="Oggetto 36">
            <a:extLst>
              <a:ext uri="{FF2B5EF4-FFF2-40B4-BE49-F238E27FC236}">
                <a16:creationId xmlns:a16="http://schemas.microsoft.com/office/drawing/2014/main" id="{7DB1C371-18E5-4290-8621-DA67C87B4BF0}"/>
              </a:ext>
            </a:extLst>
          </p:cNvPr>
          <p:cNvGraphicFramePr>
            <a:graphicFrameLocks noChangeAspect="1"/>
          </p:cNvGraphicFramePr>
          <p:nvPr>
            <p:extLst>
              <p:ext uri="{D42A27DB-BD31-4B8C-83A1-F6EECF244321}">
                <p14:modId xmlns:p14="http://schemas.microsoft.com/office/powerpoint/2010/main" val="479446906"/>
              </p:ext>
            </p:extLst>
          </p:nvPr>
        </p:nvGraphicFramePr>
        <p:xfrm>
          <a:off x="3857916" y="4388052"/>
          <a:ext cx="2566033" cy="2131112"/>
        </p:xfrm>
        <a:graphic>
          <a:graphicData uri="http://schemas.openxmlformats.org/presentationml/2006/ole">
            <mc:AlternateContent xmlns:mc="http://schemas.openxmlformats.org/markup-compatibility/2006">
              <mc:Choice xmlns:v="urn:schemas-microsoft-com:vml" Requires="v">
                <p:oleObj spid="_x0000_s5133" name="Image" r:id="rId10" imgW="2996640" imgH="2488680" progId="Photoshop.Image.16">
                  <p:embed/>
                </p:oleObj>
              </mc:Choice>
              <mc:Fallback>
                <p:oleObj name="Image" r:id="rId10" imgW="2996640" imgH="2488680" progId="Photoshop.Image.16">
                  <p:embed/>
                  <p:pic>
                    <p:nvPicPr>
                      <p:cNvPr id="37" name="Oggetto 36">
                        <a:extLst>
                          <a:ext uri="{FF2B5EF4-FFF2-40B4-BE49-F238E27FC236}">
                            <a16:creationId xmlns:a16="http://schemas.microsoft.com/office/drawing/2014/main" id="{7DB1C371-18E5-4290-8621-DA67C87B4BF0}"/>
                          </a:ext>
                        </a:extLst>
                      </p:cNvPr>
                      <p:cNvPicPr/>
                      <p:nvPr/>
                    </p:nvPicPr>
                    <p:blipFill>
                      <a:blip r:embed="rId11"/>
                      <a:stretch>
                        <a:fillRect/>
                      </a:stretch>
                    </p:blipFill>
                    <p:spPr>
                      <a:xfrm>
                        <a:off x="3857916" y="4388052"/>
                        <a:ext cx="2566033" cy="2131112"/>
                      </a:xfrm>
                      <a:prstGeom prst="rect">
                        <a:avLst/>
                      </a:prstGeom>
                    </p:spPr>
                  </p:pic>
                </p:oleObj>
              </mc:Fallback>
            </mc:AlternateContent>
          </a:graphicData>
        </a:graphic>
      </p:graphicFrame>
      <p:cxnSp>
        <p:nvCxnSpPr>
          <p:cNvPr id="22" name="Connettore 2 21">
            <a:extLst>
              <a:ext uri="{FF2B5EF4-FFF2-40B4-BE49-F238E27FC236}">
                <a16:creationId xmlns:a16="http://schemas.microsoft.com/office/drawing/2014/main" id="{F458EA10-38C1-4A92-85C5-14E912060339}"/>
              </a:ext>
            </a:extLst>
          </p:cNvPr>
          <p:cNvCxnSpPr>
            <a:cxnSpLocks/>
          </p:cNvCxnSpPr>
          <p:nvPr/>
        </p:nvCxnSpPr>
        <p:spPr>
          <a:xfrm flipH="1" flipV="1">
            <a:off x="4385866" y="4017724"/>
            <a:ext cx="415364" cy="4656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ttangolo 16">
            <a:extLst>
              <a:ext uri="{FF2B5EF4-FFF2-40B4-BE49-F238E27FC236}">
                <a16:creationId xmlns:a16="http://schemas.microsoft.com/office/drawing/2014/main" id="{127D04DA-B521-45AC-99C1-3970CD0D7B44}"/>
              </a:ext>
            </a:extLst>
          </p:cNvPr>
          <p:cNvSpPr/>
          <p:nvPr/>
        </p:nvSpPr>
        <p:spPr>
          <a:xfrm>
            <a:off x="7200427" y="4619896"/>
            <a:ext cx="4563893" cy="1200329"/>
          </a:xfrm>
          <a:prstGeom prst="rect">
            <a:avLst/>
          </a:prstGeom>
        </p:spPr>
        <p:txBody>
          <a:bodyPr wrap="square">
            <a:spAutoFit/>
          </a:bodyPr>
          <a:lstStyle/>
          <a:p>
            <a:r>
              <a:rPr lang="it-IT" dirty="0"/>
              <a:t>Point </a:t>
            </a:r>
            <a:r>
              <a:rPr lang="it-IT" dirty="0" err="1"/>
              <a:t>at</a:t>
            </a:r>
            <a:r>
              <a:rPr lang="it-IT" dirty="0"/>
              <a:t> minimum </a:t>
            </a:r>
            <a:r>
              <a:rPr lang="it-IT" dirty="0" err="1"/>
              <a:t>distance</a:t>
            </a:r>
            <a:r>
              <a:rPr lang="it-IT" dirty="0"/>
              <a:t> from the </a:t>
            </a:r>
            <a:r>
              <a:rPr lang="it-IT" dirty="0" err="1"/>
              <a:t>two</a:t>
            </a:r>
            <a:r>
              <a:rPr lang="it-IT" dirty="0"/>
              <a:t> </a:t>
            </a:r>
            <a:r>
              <a:rPr lang="it-IT" dirty="0" err="1"/>
              <a:t>rays</a:t>
            </a:r>
            <a:r>
              <a:rPr lang="it-IT" dirty="0"/>
              <a:t> </a:t>
            </a:r>
            <a:r>
              <a:rPr lang="it-IT" dirty="0" err="1"/>
              <a:t>passing</a:t>
            </a:r>
            <a:r>
              <a:rPr lang="it-IT" dirty="0"/>
              <a:t> </a:t>
            </a:r>
            <a:r>
              <a:rPr lang="it-IT" dirty="0" err="1"/>
              <a:t>through</a:t>
            </a:r>
            <a:r>
              <a:rPr lang="it-IT" dirty="0"/>
              <a:t> the back-</a:t>
            </a:r>
            <a:r>
              <a:rPr lang="it-IT" dirty="0" err="1"/>
              <a:t>projected</a:t>
            </a:r>
            <a:r>
              <a:rPr lang="it-IT" dirty="0"/>
              <a:t> point of </a:t>
            </a:r>
            <a:r>
              <a:rPr lang="it-IT" dirty="0" err="1"/>
              <a:t>each</a:t>
            </a:r>
            <a:r>
              <a:rPr lang="it-IT" dirty="0"/>
              <a:t> camera and the </a:t>
            </a:r>
            <a:r>
              <a:rPr lang="it-IT" dirty="0" err="1"/>
              <a:t>respective</a:t>
            </a:r>
            <a:r>
              <a:rPr lang="it-IT" dirty="0"/>
              <a:t> camera center C. </a:t>
            </a:r>
          </a:p>
        </p:txBody>
      </p:sp>
      <p:sp>
        <p:nvSpPr>
          <p:cNvPr id="18" name="Rettangolo 17">
            <a:extLst>
              <a:ext uri="{FF2B5EF4-FFF2-40B4-BE49-F238E27FC236}">
                <a16:creationId xmlns:a16="http://schemas.microsoft.com/office/drawing/2014/main" id="{DF2486FA-1842-4934-8658-39535A3B0CEA}"/>
              </a:ext>
            </a:extLst>
          </p:cNvPr>
          <p:cNvSpPr/>
          <p:nvPr/>
        </p:nvSpPr>
        <p:spPr>
          <a:xfrm>
            <a:off x="8206082" y="4250564"/>
            <a:ext cx="2004075" cy="369332"/>
          </a:xfrm>
          <a:prstGeom prst="rect">
            <a:avLst/>
          </a:prstGeom>
        </p:spPr>
        <p:txBody>
          <a:bodyPr wrap="none">
            <a:spAutoFit/>
          </a:bodyPr>
          <a:lstStyle/>
          <a:p>
            <a:r>
              <a:rPr lang="it-IT" b="1" dirty="0"/>
              <a:t>3D joint position</a:t>
            </a:r>
          </a:p>
        </p:txBody>
      </p:sp>
      <p:cxnSp>
        <p:nvCxnSpPr>
          <p:cNvPr id="25" name="Connettore diritto 24" descr="Linea grigio chiaro che separa il testo e le immagini di morphing">
            <a:extLst>
              <a:ext uri="{FF2B5EF4-FFF2-40B4-BE49-F238E27FC236}">
                <a16:creationId xmlns:a16="http://schemas.microsoft.com/office/drawing/2014/main" id="{1574BC26-908A-49EA-9E01-754983316390}"/>
              </a:ext>
            </a:extLst>
          </p:cNvPr>
          <p:cNvCxnSpPr>
            <a:cxnSpLocks/>
          </p:cNvCxnSpPr>
          <p:nvPr/>
        </p:nvCxnSpPr>
        <p:spPr>
          <a:xfrm>
            <a:off x="6811120" y="1808977"/>
            <a:ext cx="0" cy="4252553"/>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0" name="Rettangolo 39">
            <a:extLst>
              <a:ext uri="{FF2B5EF4-FFF2-40B4-BE49-F238E27FC236}">
                <a16:creationId xmlns:a16="http://schemas.microsoft.com/office/drawing/2014/main" id="{BEF6B637-C40D-48B6-9016-90B99339752F}"/>
              </a:ext>
            </a:extLst>
          </p:cNvPr>
          <p:cNvSpPr/>
          <p:nvPr/>
        </p:nvSpPr>
        <p:spPr>
          <a:xfrm>
            <a:off x="8255088" y="1804422"/>
            <a:ext cx="1662891" cy="369332"/>
          </a:xfrm>
          <a:prstGeom prst="rect">
            <a:avLst/>
          </a:prstGeom>
        </p:spPr>
        <p:txBody>
          <a:bodyPr wrap="none">
            <a:spAutoFit/>
          </a:bodyPr>
          <a:lstStyle/>
          <a:p>
            <a:r>
              <a:rPr lang="it-IT" b="1" dirty="0"/>
              <a:t>3D </a:t>
            </a:r>
            <a:r>
              <a:rPr lang="it-IT" b="1" dirty="0" err="1"/>
              <a:t>projection</a:t>
            </a:r>
            <a:endParaRPr lang="it-IT" b="1" dirty="0"/>
          </a:p>
        </p:txBody>
      </p:sp>
    </p:spTree>
    <p:extLst>
      <p:ext uri="{BB962C8B-B14F-4D97-AF65-F5344CB8AC3E}">
        <p14:creationId xmlns:p14="http://schemas.microsoft.com/office/powerpoint/2010/main" val="2962985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7">
            <a:extLst>
              <a:ext uri="{FF2B5EF4-FFF2-40B4-BE49-F238E27FC236}">
                <a16:creationId xmlns:a16="http://schemas.microsoft.com/office/drawing/2014/main" id="{D2D01C22-D1C3-4C41-A4E6-7D7011ABEE51}"/>
              </a:ext>
            </a:extLst>
          </p:cNvPr>
          <p:cNvSpPr>
            <a:spLocks noGrp="1"/>
          </p:cNvSpPr>
          <p:nvPr>
            <p:ph type="title"/>
          </p:nvPr>
        </p:nvSpPr>
        <p:spPr>
          <a:xfrm>
            <a:off x="553656" y="338836"/>
            <a:ext cx="10251568" cy="640080"/>
          </a:xfrm>
        </p:spPr>
        <p:txBody>
          <a:bodyPr rtlCol="0">
            <a:noAutofit/>
          </a:bodyPr>
          <a:lstStyle/>
          <a:p>
            <a:r>
              <a:rPr lang="it-IT" sz="3600" dirty="0">
                <a:latin typeface="+mn-lt"/>
                <a:cs typeface="Calibri Light" panose="020F0302020204030204" pitchFamily="34" charset="0"/>
              </a:rPr>
              <a:t>Confidence </a:t>
            </a:r>
            <a:r>
              <a:rPr lang="it-IT" sz="3600" dirty="0" err="1">
                <a:latin typeface="+mn-lt"/>
                <a:cs typeface="Calibri Light" panose="020F0302020204030204" pitchFamily="34" charset="0"/>
              </a:rPr>
              <a:t>mechanism</a:t>
            </a:r>
            <a:endParaRPr lang="it-IT" sz="3600" dirty="0">
              <a:latin typeface="+mn-lt"/>
            </a:endParaRPr>
          </a:p>
        </p:txBody>
      </p:sp>
      <p:sp>
        <p:nvSpPr>
          <p:cNvPr id="11" name="CasellaDiTesto 10">
            <a:extLst>
              <a:ext uri="{FF2B5EF4-FFF2-40B4-BE49-F238E27FC236}">
                <a16:creationId xmlns:a16="http://schemas.microsoft.com/office/drawing/2014/main" id="{CE4033E3-17F9-4F35-ABEF-43BCE15FB2EB}"/>
              </a:ext>
            </a:extLst>
          </p:cNvPr>
          <p:cNvSpPr txBox="1"/>
          <p:nvPr/>
        </p:nvSpPr>
        <p:spPr>
          <a:xfrm>
            <a:off x="7278541" y="3537731"/>
            <a:ext cx="2695866" cy="307777"/>
          </a:xfrm>
          <a:prstGeom prst="rect">
            <a:avLst/>
          </a:prstGeom>
          <a:noFill/>
        </p:spPr>
        <p:txBody>
          <a:bodyPr wrap="none" rtlCol="0">
            <a:spAutoFit/>
          </a:bodyPr>
          <a:lstStyle/>
          <a:p>
            <a:r>
              <a:rPr lang="it-IT" sz="1400" b="1" dirty="0" err="1">
                <a:solidFill>
                  <a:srgbClr val="00B050"/>
                </a:solidFill>
              </a:rPr>
              <a:t>Optimal</a:t>
            </a:r>
            <a:r>
              <a:rPr lang="it-IT" sz="1400" b="1" dirty="0">
                <a:solidFill>
                  <a:srgbClr val="00B050"/>
                </a:solidFill>
              </a:rPr>
              <a:t> confidence </a:t>
            </a:r>
            <a:r>
              <a:rPr lang="it-IT" sz="1400" b="1" dirty="0" err="1">
                <a:solidFill>
                  <a:srgbClr val="00B050"/>
                </a:solidFill>
              </a:rPr>
              <a:t>threshold</a:t>
            </a:r>
            <a:endParaRPr lang="it-IT" sz="1400" b="1" dirty="0">
              <a:solidFill>
                <a:srgbClr val="00B050"/>
              </a:solidFill>
            </a:endParaRPr>
          </a:p>
        </p:txBody>
      </p:sp>
      <p:sp>
        <p:nvSpPr>
          <p:cNvPr id="13" name="CasellaDiTesto 12">
            <a:extLst>
              <a:ext uri="{FF2B5EF4-FFF2-40B4-BE49-F238E27FC236}">
                <a16:creationId xmlns:a16="http://schemas.microsoft.com/office/drawing/2014/main" id="{D8F9F0D5-DBE1-4892-9F17-78651A34029F}"/>
              </a:ext>
            </a:extLst>
          </p:cNvPr>
          <p:cNvSpPr txBox="1"/>
          <p:nvPr/>
        </p:nvSpPr>
        <p:spPr>
          <a:xfrm>
            <a:off x="2549479" y="3507615"/>
            <a:ext cx="2314352" cy="307777"/>
          </a:xfrm>
          <a:prstGeom prst="rect">
            <a:avLst/>
          </a:prstGeom>
          <a:noFill/>
        </p:spPr>
        <p:txBody>
          <a:bodyPr wrap="none" rtlCol="0">
            <a:spAutoFit/>
          </a:bodyPr>
          <a:lstStyle/>
          <a:p>
            <a:r>
              <a:rPr lang="it-IT" sz="1400" b="1" dirty="0">
                <a:solidFill>
                  <a:srgbClr val="C00000"/>
                </a:solidFill>
              </a:rPr>
              <a:t>No confidence  </a:t>
            </a:r>
            <a:r>
              <a:rPr lang="it-IT" sz="1400" b="1" dirty="0" err="1">
                <a:solidFill>
                  <a:srgbClr val="C00000"/>
                </a:solidFill>
              </a:rPr>
              <a:t>threshold</a:t>
            </a:r>
            <a:endParaRPr lang="it-IT" sz="1400" b="1" dirty="0">
              <a:solidFill>
                <a:srgbClr val="C00000"/>
              </a:solidFill>
            </a:endParaRPr>
          </a:p>
        </p:txBody>
      </p:sp>
      <p:sp>
        <p:nvSpPr>
          <p:cNvPr id="14" name="CasellaDiTesto 13">
            <a:extLst>
              <a:ext uri="{FF2B5EF4-FFF2-40B4-BE49-F238E27FC236}">
                <a16:creationId xmlns:a16="http://schemas.microsoft.com/office/drawing/2014/main" id="{1B3FA178-B8EC-4B25-A091-EAB132AE91D0}"/>
              </a:ext>
            </a:extLst>
          </p:cNvPr>
          <p:cNvSpPr txBox="1"/>
          <p:nvPr/>
        </p:nvSpPr>
        <p:spPr>
          <a:xfrm>
            <a:off x="4441387" y="6279172"/>
            <a:ext cx="3309226" cy="261610"/>
          </a:xfrm>
          <a:prstGeom prst="rect">
            <a:avLst/>
          </a:prstGeom>
          <a:noFill/>
        </p:spPr>
        <p:txBody>
          <a:bodyPr wrap="square" rtlCol="0">
            <a:spAutoFit/>
          </a:bodyPr>
          <a:lstStyle/>
          <a:p>
            <a:pPr algn="ctr"/>
            <a:r>
              <a:rPr lang="it-IT" sz="1100" dirty="0" err="1"/>
              <a:t>Subject</a:t>
            </a:r>
            <a:r>
              <a:rPr lang="it-IT" sz="1100" dirty="0"/>
              <a:t> 13 Session 2 </a:t>
            </a:r>
            <a:r>
              <a:rPr lang="it-IT" sz="1100" dirty="0" err="1"/>
              <a:t>Move</a:t>
            </a:r>
            <a:r>
              <a:rPr lang="it-IT" sz="1100" dirty="0"/>
              <a:t> 4 Frame 62</a:t>
            </a:r>
          </a:p>
        </p:txBody>
      </p:sp>
      <p:graphicFrame>
        <p:nvGraphicFramePr>
          <p:cNvPr id="15" name="Oggetto 14">
            <a:extLst>
              <a:ext uri="{FF2B5EF4-FFF2-40B4-BE49-F238E27FC236}">
                <a16:creationId xmlns:a16="http://schemas.microsoft.com/office/drawing/2014/main" id="{2130F7B1-2677-4FA4-A2DA-998013553339}"/>
              </a:ext>
            </a:extLst>
          </p:cNvPr>
          <p:cNvGraphicFramePr>
            <a:graphicFrameLocks noChangeAspect="1"/>
          </p:cNvGraphicFramePr>
          <p:nvPr>
            <p:extLst>
              <p:ext uri="{D42A27DB-BD31-4B8C-83A1-F6EECF244321}">
                <p14:modId xmlns:p14="http://schemas.microsoft.com/office/powerpoint/2010/main" val="2882177254"/>
              </p:ext>
            </p:extLst>
          </p:nvPr>
        </p:nvGraphicFramePr>
        <p:xfrm>
          <a:off x="2377958" y="3793149"/>
          <a:ext cx="2535502" cy="2535502"/>
        </p:xfrm>
        <a:graphic>
          <a:graphicData uri="http://schemas.openxmlformats.org/presentationml/2006/ole">
            <mc:AlternateContent xmlns:mc="http://schemas.openxmlformats.org/markup-compatibility/2006">
              <mc:Choice xmlns:v="urn:schemas-microsoft-com:vml" Requires="v">
                <p:oleObj spid="_x0000_s6150" name="Image" r:id="rId4" imgW="6348960" imgH="6348960" progId="Photoshop.Image.16">
                  <p:embed/>
                </p:oleObj>
              </mc:Choice>
              <mc:Fallback>
                <p:oleObj name="Image" r:id="rId4" imgW="6348960" imgH="6348960" progId="Photoshop.Image.16">
                  <p:embed/>
                  <p:pic>
                    <p:nvPicPr>
                      <p:cNvPr id="15" name="Oggetto 14">
                        <a:extLst>
                          <a:ext uri="{FF2B5EF4-FFF2-40B4-BE49-F238E27FC236}">
                            <a16:creationId xmlns:a16="http://schemas.microsoft.com/office/drawing/2014/main" id="{2130F7B1-2677-4FA4-A2DA-998013553339}"/>
                          </a:ext>
                        </a:extLst>
                      </p:cNvPr>
                      <p:cNvPicPr/>
                      <p:nvPr/>
                    </p:nvPicPr>
                    <p:blipFill>
                      <a:blip r:embed="rId5"/>
                      <a:stretch>
                        <a:fillRect/>
                      </a:stretch>
                    </p:blipFill>
                    <p:spPr>
                      <a:xfrm>
                        <a:off x="2377958" y="3793149"/>
                        <a:ext cx="2535502" cy="2535502"/>
                      </a:xfrm>
                      <a:prstGeom prst="rect">
                        <a:avLst/>
                      </a:prstGeom>
                    </p:spPr>
                  </p:pic>
                </p:oleObj>
              </mc:Fallback>
            </mc:AlternateContent>
          </a:graphicData>
        </a:graphic>
      </p:graphicFrame>
      <p:graphicFrame>
        <p:nvGraphicFramePr>
          <p:cNvPr id="16" name="Oggetto 15">
            <a:extLst>
              <a:ext uri="{FF2B5EF4-FFF2-40B4-BE49-F238E27FC236}">
                <a16:creationId xmlns:a16="http://schemas.microsoft.com/office/drawing/2014/main" id="{E7B75C36-9E31-4F20-ACDA-C16BEECD6AD9}"/>
              </a:ext>
            </a:extLst>
          </p:cNvPr>
          <p:cNvGraphicFramePr>
            <a:graphicFrameLocks noChangeAspect="1"/>
          </p:cNvGraphicFramePr>
          <p:nvPr>
            <p:extLst>
              <p:ext uri="{D42A27DB-BD31-4B8C-83A1-F6EECF244321}">
                <p14:modId xmlns:p14="http://schemas.microsoft.com/office/powerpoint/2010/main" val="3760628777"/>
              </p:ext>
            </p:extLst>
          </p:nvPr>
        </p:nvGraphicFramePr>
        <p:xfrm>
          <a:off x="7278541" y="3845508"/>
          <a:ext cx="2534400" cy="2534400"/>
        </p:xfrm>
        <a:graphic>
          <a:graphicData uri="http://schemas.openxmlformats.org/presentationml/2006/ole">
            <mc:AlternateContent xmlns:mc="http://schemas.openxmlformats.org/markup-compatibility/2006">
              <mc:Choice xmlns:v="urn:schemas-microsoft-com:vml" Requires="v">
                <p:oleObj spid="_x0000_s6151" name="Image" r:id="rId6" imgW="6348960" imgH="6348960" progId="Photoshop.Image.16">
                  <p:embed/>
                </p:oleObj>
              </mc:Choice>
              <mc:Fallback>
                <p:oleObj name="Image" r:id="rId6" imgW="6348960" imgH="6348960" progId="Photoshop.Image.16">
                  <p:embed/>
                  <p:pic>
                    <p:nvPicPr>
                      <p:cNvPr id="16" name="Oggetto 15">
                        <a:extLst>
                          <a:ext uri="{FF2B5EF4-FFF2-40B4-BE49-F238E27FC236}">
                            <a16:creationId xmlns:a16="http://schemas.microsoft.com/office/drawing/2014/main" id="{E7B75C36-9E31-4F20-ACDA-C16BEECD6AD9}"/>
                          </a:ext>
                        </a:extLst>
                      </p:cNvPr>
                      <p:cNvPicPr/>
                      <p:nvPr/>
                    </p:nvPicPr>
                    <p:blipFill>
                      <a:blip r:embed="rId7"/>
                      <a:stretch>
                        <a:fillRect/>
                      </a:stretch>
                    </p:blipFill>
                    <p:spPr>
                      <a:xfrm>
                        <a:off x="7278541" y="3845508"/>
                        <a:ext cx="2534400" cy="2534400"/>
                      </a:xfrm>
                      <a:prstGeom prst="rect">
                        <a:avLst/>
                      </a:prstGeom>
                    </p:spPr>
                  </p:pic>
                </p:oleObj>
              </mc:Fallback>
            </mc:AlternateContent>
          </a:graphicData>
        </a:graphic>
      </p:graphicFrame>
      <p:sp>
        <p:nvSpPr>
          <p:cNvPr id="7" name="CasellaDiTesto 6">
            <a:extLst>
              <a:ext uri="{FF2B5EF4-FFF2-40B4-BE49-F238E27FC236}">
                <a16:creationId xmlns:a16="http://schemas.microsoft.com/office/drawing/2014/main" id="{569A1A27-6916-47E2-872C-11839F2FBBCA}"/>
              </a:ext>
            </a:extLst>
          </p:cNvPr>
          <p:cNvSpPr txBox="1"/>
          <p:nvPr/>
        </p:nvSpPr>
        <p:spPr>
          <a:xfrm>
            <a:off x="1227919" y="1705106"/>
            <a:ext cx="1822867" cy="369332"/>
          </a:xfrm>
          <a:prstGeom prst="rect">
            <a:avLst/>
          </a:prstGeom>
          <a:noFill/>
        </p:spPr>
        <p:txBody>
          <a:bodyPr wrap="square" rtlCol="0">
            <a:spAutoFit/>
          </a:bodyPr>
          <a:lstStyle/>
          <a:p>
            <a:r>
              <a:rPr lang="it-IT" dirty="0"/>
              <a:t>How </a:t>
            </a:r>
            <a:r>
              <a:rPr lang="it-IT" dirty="0" err="1"/>
              <a:t>it</a:t>
            </a:r>
            <a:r>
              <a:rPr lang="it-IT" dirty="0"/>
              <a:t> works?</a:t>
            </a:r>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FF1CBB12-B573-4FB3-99B8-1D55FBA109CB}"/>
                  </a:ext>
                </a:extLst>
              </p:cNvPr>
              <p:cNvSpPr txBox="1"/>
              <p:nvPr/>
            </p:nvSpPr>
            <p:spPr>
              <a:xfrm>
                <a:off x="553656" y="2180114"/>
                <a:ext cx="3296984" cy="369332"/>
              </a:xfrm>
              <a:prstGeom prst="rect">
                <a:avLst/>
              </a:prstGeom>
              <a:noFill/>
            </p:spPr>
            <p:txBody>
              <a:bodyPr wrap="square" rtlCol="0">
                <a:spAutoFit/>
              </a:bodyPr>
              <a:lstStyle/>
              <a:p>
                <a14:m>
                  <m:oMath xmlns:m="http://schemas.openxmlformats.org/officeDocument/2006/math">
                    <m:r>
                      <a:rPr lang="it-IT" b="0" i="1" smtClean="0">
                        <a:latin typeface="Cambria Math" panose="02040503050406030204" pitchFamily="18" charset="0"/>
                      </a:rPr>
                      <m:t>𝑀𝑎𝑥</m:t>
                    </m:r>
                    <m:r>
                      <a:rPr lang="it-IT" b="0" i="1" baseline="-25000" smtClean="0">
                        <a:latin typeface="Cambria Math" panose="02040503050406030204" pitchFamily="18" charset="0"/>
                      </a:rPr>
                      <m:t>h𝑒𝑎𝑡𝑚𝑎𝑝</m:t>
                    </m:r>
                    <m:r>
                      <a:rPr lang="it-IT" b="0" i="1" baseline="-25000" smtClean="0">
                        <a:latin typeface="Cambria Math" panose="02040503050406030204" pitchFamily="18" charset="0"/>
                      </a:rPr>
                      <m:t>,</m:t>
                    </m:r>
                    <m:r>
                      <a:rPr lang="it-IT" b="0" i="1" baseline="-25000" smtClean="0">
                        <a:latin typeface="Cambria Math" panose="02040503050406030204" pitchFamily="18" charset="0"/>
                      </a:rPr>
                      <m:t>𝑗</m:t>
                    </m:r>
                  </m:oMath>
                </a14:m>
                <a:r>
                  <a:rPr lang="en-US" dirty="0">
                    <a:latin typeface="Cambria Math" panose="02040503050406030204" pitchFamily="18" charset="0"/>
                    <a:ea typeface="Cambria Math" panose="02040503050406030204" pitchFamily="18" charset="0"/>
                  </a:rPr>
                  <a:t> ≥</a:t>
                </a:r>
                <a:r>
                  <a:rPr lang="en-US" dirty="0"/>
                  <a:t> </a:t>
                </a:r>
                <a14:m>
                  <m:oMath xmlns:m="http://schemas.openxmlformats.org/officeDocument/2006/math">
                    <m:r>
                      <a:rPr lang="it-IT" b="0" i="1" smtClean="0">
                        <a:latin typeface="Cambria Math" panose="02040503050406030204" pitchFamily="18" charset="0"/>
                      </a:rPr>
                      <m:t>𝐶𝑜𝑛𝑓𝑖𝑑𝑒𝑛𝑐𝑒</m:t>
                    </m:r>
                    <m:r>
                      <a:rPr lang="it-IT" b="0" i="1" smtClean="0">
                        <a:latin typeface="Cambria Math" panose="02040503050406030204" pitchFamily="18" charset="0"/>
                      </a:rPr>
                      <m:t> </m:t>
                    </m:r>
                    <m:r>
                      <a:rPr lang="it-IT" b="0" i="1" smtClean="0">
                        <a:latin typeface="Cambria Math" panose="02040503050406030204" pitchFamily="18" charset="0"/>
                      </a:rPr>
                      <m:t>𝑡h𝑟</m:t>
                    </m:r>
                  </m:oMath>
                </a14:m>
                <a:endParaRPr lang="en-US" dirty="0"/>
              </a:p>
            </p:txBody>
          </p:sp>
        </mc:Choice>
        <mc:Fallback xmlns="">
          <p:sp>
            <p:nvSpPr>
              <p:cNvPr id="8" name="CasellaDiTesto 7">
                <a:extLst>
                  <a:ext uri="{FF2B5EF4-FFF2-40B4-BE49-F238E27FC236}">
                    <a16:creationId xmlns:a16="http://schemas.microsoft.com/office/drawing/2014/main" id="{FF1CBB12-B573-4FB3-99B8-1D55FBA109CB}"/>
                  </a:ext>
                </a:extLst>
              </p:cNvPr>
              <p:cNvSpPr txBox="1">
                <a:spLocks noRot="1" noChangeAspect="1" noMove="1" noResize="1" noEditPoints="1" noAdjustHandles="1" noChangeArrowheads="1" noChangeShapeType="1" noTextEdit="1"/>
              </p:cNvSpPr>
              <p:nvPr/>
            </p:nvSpPr>
            <p:spPr>
              <a:xfrm>
                <a:off x="553656" y="2180114"/>
                <a:ext cx="3296984" cy="369332"/>
              </a:xfrm>
              <a:prstGeom prst="rect">
                <a:avLst/>
              </a:prstGeom>
              <a:blipFill>
                <a:blip r:embed="rId8"/>
                <a:stretch>
                  <a:fillRect t="-11667" b="-25000"/>
                </a:stretch>
              </a:blipFill>
            </p:spPr>
            <p:txBody>
              <a:bodyPr/>
              <a:lstStyle/>
              <a:p>
                <a:r>
                  <a:rPr lang="it-IT">
                    <a:noFill/>
                  </a:rPr>
                  <a:t> </a:t>
                </a:r>
              </a:p>
            </p:txBody>
          </p:sp>
        </mc:Fallback>
      </mc:AlternateContent>
      <p:sp>
        <p:nvSpPr>
          <p:cNvPr id="2" name="Rettangolo 1">
            <a:extLst>
              <a:ext uri="{FF2B5EF4-FFF2-40B4-BE49-F238E27FC236}">
                <a16:creationId xmlns:a16="http://schemas.microsoft.com/office/drawing/2014/main" id="{25718B9F-31D7-4E4B-ACB2-0C1353365F51}"/>
              </a:ext>
            </a:extLst>
          </p:cNvPr>
          <p:cNvSpPr/>
          <p:nvPr/>
        </p:nvSpPr>
        <p:spPr>
          <a:xfrm>
            <a:off x="7231272" y="1836700"/>
            <a:ext cx="4000766" cy="584775"/>
          </a:xfrm>
          <a:prstGeom prst="rect">
            <a:avLst/>
          </a:prstGeom>
        </p:spPr>
        <p:txBody>
          <a:bodyPr wrap="square">
            <a:spAutoFit/>
          </a:bodyPr>
          <a:lstStyle/>
          <a:p>
            <a:pPr marL="285750" indent="-285750">
              <a:buSzPct val="130000"/>
              <a:buFont typeface="Arial" panose="020B0604020202020204" pitchFamily="34" charset="0"/>
              <a:buChar char="•"/>
            </a:pPr>
            <a:r>
              <a:rPr lang="en-US" sz="1600" dirty="0"/>
              <a:t>Efficacy strongly depends on heatmap’s average max value </a:t>
            </a:r>
          </a:p>
        </p:txBody>
      </p:sp>
      <p:cxnSp>
        <p:nvCxnSpPr>
          <p:cNvPr id="17" name="Connettore 2 16">
            <a:extLst>
              <a:ext uri="{FF2B5EF4-FFF2-40B4-BE49-F238E27FC236}">
                <a16:creationId xmlns:a16="http://schemas.microsoft.com/office/drawing/2014/main" id="{734A501C-2C87-4C9F-9835-444AEBBE3A1E}"/>
              </a:ext>
            </a:extLst>
          </p:cNvPr>
          <p:cNvCxnSpPr>
            <a:cxnSpLocks/>
            <a:stCxn id="8" idx="3"/>
          </p:cNvCxnSpPr>
          <p:nvPr/>
        </p:nvCxnSpPr>
        <p:spPr>
          <a:xfrm flipV="1">
            <a:off x="3850640" y="1994999"/>
            <a:ext cx="469195" cy="3697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ttore 2 17">
            <a:extLst>
              <a:ext uri="{FF2B5EF4-FFF2-40B4-BE49-F238E27FC236}">
                <a16:creationId xmlns:a16="http://schemas.microsoft.com/office/drawing/2014/main" id="{BF87298F-52DB-4C5F-A9DC-1B0607032E80}"/>
              </a:ext>
            </a:extLst>
          </p:cNvPr>
          <p:cNvCxnSpPr>
            <a:cxnSpLocks/>
            <a:stCxn id="8" idx="3"/>
          </p:cNvCxnSpPr>
          <p:nvPr/>
        </p:nvCxnSpPr>
        <p:spPr>
          <a:xfrm>
            <a:off x="3850640" y="2364780"/>
            <a:ext cx="469195" cy="305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4" name="Elemento grafico 23" descr="Segno di spunta">
            <a:extLst>
              <a:ext uri="{FF2B5EF4-FFF2-40B4-BE49-F238E27FC236}">
                <a16:creationId xmlns:a16="http://schemas.microsoft.com/office/drawing/2014/main" id="{9465F3CE-E859-4B02-85F7-BB97326DA7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50640" y="1727531"/>
            <a:ext cx="346907" cy="346907"/>
          </a:xfrm>
          <a:prstGeom prst="rect">
            <a:avLst/>
          </a:prstGeom>
        </p:spPr>
      </p:pic>
      <p:pic>
        <p:nvPicPr>
          <p:cNvPr id="26" name="Elemento grafico 25" descr="Chiudi">
            <a:extLst>
              <a:ext uri="{FF2B5EF4-FFF2-40B4-BE49-F238E27FC236}">
                <a16:creationId xmlns:a16="http://schemas.microsoft.com/office/drawing/2014/main" id="{F3E76605-0B25-4EB1-AAA5-E913AB6DAA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40480" y="2670326"/>
            <a:ext cx="346907" cy="346907"/>
          </a:xfrm>
          <a:prstGeom prst="rect">
            <a:avLst/>
          </a:prstGeom>
        </p:spPr>
      </p:pic>
      <p:sp>
        <p:nvSpPr>
          <p:cNvPr id="27" name="CasellaDiTesto 26">
            <a:extLst>
              <a:ext uri="{FF2B5EF4-FFF2-40B4-BE49-F238E27FC236}">
                <a16:creationId xmlns:a16="http://schemas.microsoft.com/office/drawing/2014/main" id="{C99D0716-090A-42A5-818F-FCB995C8C109}"/>
              </a:ext>
            </a:extLst>
          </p:cNvPr>
          <p:cNvSpPr txBox="1"/>
          <p:nvPr/>
        </p:nvSpPr>
        <p:spPr>
          <a:xfrm>
            <a:off x="4534294" y="1523999"/>
            <a:ext cx="1983979" cy="584775"/>
          </a:xfrm>
          <a:prstGeom prst="rect">
            <a:avLst/>
          </a:prstGeom>
          <a:noFill/>
        </p:spPr>
        <p:txBody>
          <a:bodyPr wrap="square" rtlCol="0">
            <a:spAutoFit/>
          </a:bodyPr>
          <a:lstStyle/>
          <a:p>
            <a:r>
              <a:rPr lang="it-IT" sz="1600" dirty="0"/>
              <a:t>Update with </a:t>
            </a:r>
            <a:r>
              <a:rPr lang="it-IT" sz="1600" dirty="0" err="1"/>
              <a:t>current</a:t>
            </a:r>
            <a:r>
              <a:rPr lang="it-IT" sz="1600" dirty="0"/>
              <a:t> joint position</a:t>
            </a:r>
          </a:p>
        </p:txBody>
      </p:sp>
      <p:sp>
        <p:nvSpPr>
          <p:cNvPr id="28" name="CasellaDiTesto 27">
            <a:extLst>
              <a:ext uri="{FF2B5EF4-FFF2-40B4-BE49-F238E27FC236}">
                <a16:creationId xmlns:a16="http://schemas.microsoft.com/office/drawing/2014/main" id="{077099A0-F98A-46C5-A75E-EF285BEEC0DC}"/>
              </a:ext>
            </a:extLst>
          </p:cNvPr>
          <p:cNvSpPr txBox="1"/>
          <p:nvPr/>
        </p:nvSpPr>
        <p:spPr>
          <a:xfrm>
            <a:off x="4541520" y="2531646"/>
            <a:ext cx="1983979" cy="584775"/>
          </a:xfrm>
          <a:prstGeom prst="rect">
            <a:avLst/>
          </a:prstGeom>
          <a:noFill/>
        </p:spPr>
        <p:txBody>
          <a:bodyPr wrap="square" rtlCol="0">
            <a:spAutoFit/>
          </a:bodyPr>
          <a:lstStyle/>
          <a:p>
            <a:r>
              <a:rPr lang="it-IT" sz="1600" dirty="0"/>
              <a:t>Last good joint position </a:t>
            </a:r>
            <a:r>
              <a:rPr lang="it-IT" sz="1600" dirty="0" err="1"/>
              <a:t>is</a:t>
            </a:r>
            <a:r>
              <a:rPr lang="it-IT" sz="1600" dirty="0"/>
              <a:t> </a:t>
            </a:r>
            <a:r>
              <a:rPr lang="it-IT" sz="1600" dirty="0" err="1"/>
              <a:t>taken</a:t>
            </a:r>
            <a:endParaRPr lang="it-IT" sz="1600" dirty="0"/>
          </a:p>
        </p:txBody>
      </p:sp>
      <p:sp>
        <p:nvSpPr>
          <p:cNvPr id="29" name="Rettangolo 28">
            <a:extLst>
              <a:ext uri="{FF2B5EF4-FFF2-40B4-BE49-F238E27FC236}">
                <a16:creationId xmlns:a16="http://schemas.microsoft.com/office/drawing/2014/main" id="{7E35368F-1DAD-47A1-BD92-D2601F27CF1B}"/>
              </a:ext>
            </a:extLst>
          </p:cNvPr>
          <p:cNvSpPr/>
          <p:nvPr/>
        </p:nvSpPr>
        <p:spPr>
          <a:xfrm>
            <a:off x="7231272" y="2461528"/>
            <a:ext cx="4000766" cy="584775"/>
          </a:xfrm>
          <a:prstGeom prst="rect">
            <a:avLst/>
          </a:prstGeom>
        </p:spPr>
        <p:txBody>
          <a:bodyPr wrap="square">
            <a:spAutoFit/>
          </a:bodyPr>
          <a:lstStyle/>
          <a:p>
            <a:pPr marL="285750" indent="-285750">
              <a:buSzPct val="130000"/>
              <a:buFont typeface="Arial" panose="020B0604020202020204" pitchFamily="34" charset="0"/>
              <a:buChar char="•"/>
            </a:pPr>
            <a:r>
              <a:rPr lang="en-US" sz="1600" dirty="0"/>
              <a:t>Higher confidence thresholds </a:t>
            </a:r>
            <a:r>
              <a:rPr lang="en-US" sz="1600" dirty="0">
                <a:latin typeface="Cambria Math" panose="02040503050406030204" pitchFamily="18" charset="0"/>
                <a:ea typeface="Cambria Math" panose="02040503050406030204" pitchFamily="18" charset="0"/>
              </a:rPr>
              <a:t>⇏ </a:t>
            </a:r>
            <a:r>
              <a:rPr lang="en-US" sz="1600" dirty="0">
                <a:ea typeface="Cambria Math" panose="02040503050406030204" pitchFamily="18" charset="0"/>
              </a:rPr>
              <a:t>better performance</a:t>
            </a:r>
            <a:endParaRPr lang="it-IT" sz="1600" dirty="0"/>
          </a:p>
        </p:txBody>
      </p:sp>
      <p:sp>
        <p:nvSpPr>
          <p:cNvPr id="32" name="CasellaDiTesto 31">
            <a:extLst>
              <a:ext uri="{FF2B5EF4-FFF2-40B4-BE49-F238E27FC236}">
                <a16:creationId xmlns:a16="http://schemas.microsoft.com/office/drawing/2014/main" id="{7DE07256-4743-42AE-BF8C-FA74C3C72E85}"/>
              </a:ext>
            </a:extLst>
          </p:cNvPr>
          <p:cNvSpPr txBox="1"/>
          <p:nvPr/>
        </p:nvSpPr>
        <p:spPr>
          <a:xfrm>
            <a:off x="8713495" y="1477657"/>
            <a:ext cx="1036320" cy="369332"/>
          </a:xfrm>
          <a:prstGeom prst="rect">
            <a:avLst/>
          </a:prstGeom>
          <a:noFill/>
        </p:spPr>
        <p:txBody>
          <a:bodyPr wrap="square" rtlCol="0">
            <a:spAutoFit/>
          </a:bodyPr>
          <a:lstStyle/>
          <a:p>
            <a:r>
              <a:rPr lang="it-IT" dirty="0"/>
              <a:t>To note:</a:t>
            </a:r>
          </a:p>
        </p:txBody>
      </p:sp>
    </p:spTree>
    <p:extLst>
      <p:ext uri="{BB962C8B-B14F-4D97-AF65-F5344CB8AC3E}">
        <p14:creationId xmlns:p14="http://schemas.microsoft.com/office/powerpoint/2010/main" val="1840945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C10028-4966-432A-B762-1B46764CC342}"/>
              </a:ext>
            </a:extLst>
          </p:cNvPr>
          <p:cNvSpPr>
            <a:spLocks noGrp="1"/>
          </p:cNvSpPr>
          <p:nvPr>
            <p:ph type="title"/>
          </p:nvPr>
        </p:nvSpPr>
        <p:spPr>
          <a:xfrm>
            <a:off x="5309616" y="3429000"/>
            <a:ext cx="1572768" cy="640080"/>
          </a:xfrm>
        </p:spPr>
        <p:txBody>
          <a:bodyPr/>
          <a:lstStyle/>
          <a:p>
            <a:r>
              <a:rPr lang="it-IT" dirty="0" err="1">
                <a:solidFill>
                  <a:srgbClr val="D24726"/>
                </a:solidFill>
              </a:rPr>
              <a:t>Results</a:t>
            </a:r>
            <a:endParaRPr lang="it-IT" dirty="0">
              <a:solidFill>
                <a:srgbClr val="D24726"/>
              </a:solidFill>
            </a:endParaRPr>
          </a:p>
        </p:txBody>
      </p:sp>
    </p:spTree>
    <p:extLst>
      <p:ext uri="{BB962C8B-B14F-4D97-AF65-F5344CB8AC3E}">
        <p14:creationId xmlns:p14="http://schemas.microsoft.com/office/powerpoint/2010/main" val="401916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E296AEBB-E0CB-4273-A42F-7D58406B7E98}"/>
              </a:ext>
            </a:extLst>
          </p:cNvPr>
          <p:cNvSpPr>
            <a:spLocks noGrp="1"/>
          </p:cNvSpPr>
          <p:nvPr>
            <p:ph type="title"/>
          </p:nvPr>
        </p:nvSpPr>
        <p:spPr>
          <a:xfrm>
            <a:off x="553656" y="338836"/>
            <a:ext cx="10251568" cy="640080"/>
          </a:xfrm>
        </p:spPr>
        <p:txBody>
          <a:bodyPr rtlCol="0">
            <a:noAutofit/>
          </a:bodyPr>
          <a:lstStyle/>
          <a:p>
            <a:r>
              <a:rPr lang="it-IT" sz="3600" dirty="0" err="1">
                <a:latin typeface="+mn-lt"/>
                <a:cs typeface="Calibri Light" panose="020F0302020204030204" pitchFamily="34" charset="0"/>
              </a:rPr>
              <a:t>Results</a:t>
            </a:r>
            <a:r>
              <a:rPr lang="it-IT" sz="3600" dirty="0">
                <a:latin typeface="+mn-lt"/>
                <a:cs typeface="Calibri Light" panose="020F0302020204030204" pitchFamily="34" charset="0"/>
              </a:rPr>
              <a:t> </a:t>
            </a:r>
            <a:endParaRPr lang="it-IT" sz="3600" dirty="0">
              <a:latin typeface="+mn-lt"/>
            </a:endParaRPr>
          </a:p>
        </p:txBody>
      </p:sp>
      <p:pic>
        <p:nvPicPr>
          <p:cNvPr id="12" name="Immagine 11">
            <a:extLst>
              <a:ext uri="{FF2B5EF4-FFF2-40B4-BE49-F238E27FC236}">
                <a16:creationId xmlns:a16="http://schemas.microsoft.com/office/drawing/2014/main" id="{345045CA-6C3C-4A16-9946-21F94B91CF52}"/>
              </a:ext>
            </a:extLst>
          </p:cNvPr>
          <p:cNvPicPr>
            <a:picLocks noChangeAspect="1"/>
          </p:cNvPicPr>
          <p:nvPr/>
        </p:nvPicPr>
        <p:blipFill>
          <a:blip r:embed="rId4"/>
          <a:stretch>
            <a:fillRect/>
          </a:stretch>
        </p:blipFill>
        <p:spPr>
          <a:xfrm>
            <a:off x="553656" y="1566808"/>
            <a:ext cx="2836166" cy="1821072"/>
          </a:xfrm>
          <a:prstGeom prst="rect">
            <a:avLst/>
          </a:prstGeom>
        </p:spPr>
      </p:pic>
      <p:sp>
        <p:nvSpPr>
          <p:cNvPr id="13" name="CasellaDiTesto 12">
            <a:extLst>
              <a:ext uri="{FF2B5EF4-FFF2-40B4-BE49-F238E27FC236}">
                <a16:creationId xmlns:a16="http://schemas.microsoft.com/office/drawing/2014/main" id="{B8D7C7AF-33FD-4954-B5FA-301955541942}"/>
              </a:ext>
            </a:extLst>
          </p:cNvPr>
          <p:cNvSpPr txBox="1"/>
          <p:nvPr/>
        </p:nvSpPr>
        <p:spPr>
          <a:xfrm>
            <a:off x="9898744" y="1273107"/>
            <a:ext cx="1700024" cy="369332"/>
          </a:xfrm>
          <a:prstGeom prst="rect">
            <a:avLst/>
          </a:prstGeom>
          <a:noFill/>
        </p:spPr>
        <p:txBody>
          <a:bodyPr wrap="square" rtlCol="0">
            <a:spAutoFit/>
          </a:bodyPr>
          <a:lstStyle/>
          <a:p>
            <a:r>
              <a:rPr lang="it-IT" b="1" dirty="0"/>
              <a:t>2D </a:t>
            </a:r>
            <a:r>
              <a:rPr lang="it-IT" b="1" dirty="0" err="1"/>
              <a:t>prediction</a:t>
            </a:r>
            <a:r>
              <a:rPr lang="it-IT" b="1" dirty="0"/>
              <a:t> </a:t>
            </a:r>
          </a:p>
        </p:txBody>
      </p:sp>
      <p:pic>
        <p:nvPicPr>
          <p:cNvPr id="3" name="Immagine 2">
            <a:extLst>
              <a:ext uri="{FF2B5EF4-FFF2-40B4-BE49-F238E27FC236}">
                <a16:creationId xmlns:a16="http://schemas.microsoft.com/office/drawing/2014/main" id="{B85D0926-0632-4D1B-9DCF-5512CA33791B}"/>
              </a:ext>
            </a:extLst>
          </p:cNvPr>
          <p:cNvPicPr>
            <a:picLocks noChangeAspect="1"/>
          </p:cNvPicPr>
          <p:nvPr/>
        </p:nvPicPr>
        <p:blipFill>
          <a:blip r:embed="rId5"/>
          <a:stretch>
            <a:fillRect/>
          </a:stretch>
        </p:blipFill>
        <p:spPr>
          <a:xfrm>
            <a:off x="3349673" y="1577694"/>
            <a:ext cx="2836166" cy="1821072"/>
          </a:xfrm>
          <a:prstGeom prst="rect">
            <a:avLst/>
          </a:prstGeom>
        </p:spPr>
      </p:pic>
      <p:sp>
        <p:nvSpPr>
          <p:cNvPr id="9" name="CasellaDiTesto 8">
            <a:extLst>
              <a:ext uri="{FF2B5EF4-FFF2-40B4-BE49-F238E27FC236}">
                <a16:creationId xmlns:a16="http://schemas.microsoft.com/office/drawing/2014/main" id="{D0E6824F-213D-4A2B-8225-D074ECF48531}"/>
              </a:ext>
            </a:extLst>
          </p:cNvPr>
          <p:cNvSpPr txBox="1"/>
          <p:nvPr/>
        </p:nvSpPr>
        <p:spPr>
          <a:xfrm>
            <a:off x="415564" y="6125916"/>
            <a:ext cx="2745250" cy="276999"/>
          </a:xfrm>
          <a:prstGeom prst="rect">
            <a:avLst/>
          </a:prstGeom>
          <a:noFill/>
        </p:spPr>
        <p:txBody>
          <a:bodyPr wrap="square" rtlCol="0">
            <a:spAutoFit/>
          </a:bodyPr>
          <a:lstStyle/>
          <a:p>
            <a:pPr algn="ctr"/>
            <a:r>
              <a:rPr lang="it-IT" sz="1200" i="1" dirty="0"/>
              <a:t>SIMO MPJPE trend </a:t>
            </a:r>
            <a:r>
              <a:rPr lang="it-IT" sz="1200" i="1" dirty="0" err="1"/>
              <a:t>through</a:t>
            </a:r>
            <a:r>
              <a:rPr lang="it-IT" sz="1200" i="1" dirty="0"/>
              <a:t> 20 </a:t>
            </a:r>
            <a:r>
              <a:rPr lang="it-IT" sz="1200" i="1" dirty="0" err="1"/>
              <a:t>epochs</a:t>
            </a:r>
            <a:endParaRPr lang="it-IT" sz="1200" i="1" dirty="0"/>
          </a:p>
        </p:txBody>
      </p:sp>
      <p:cxnSp>
        <p:nvCxnSpPr>
          <p:cNvPr id="14" name="Connettore diritto 13" descr="Linea grigio chiaro che separa il testo e le immagini di morphing">
            <a:extLst>
              <a:ext uri="{FF2B5EF4-FFF2-40B4-BE49-F238E27FC236}">
                <a16:creationId xmlns:a16="http://schemas.microsoft.com/office/drawing/2014/main" id="{F285AC26-3A25-464A-8C78-44C4955091C4}"/>
              </a:ext>
            </a:extLst>
          </p:cNvPr>
          <p:cNvCxnSpPr>
            <a:cxnSpLocks/>
          </p:cNvCxnSpPr>
          <p:nvPr/>
        </p:nvCxnSpPr>
        <p:spPr>
          <a:xfrm>
            <a:off x="6364080" y="2020619"/>
            <a:ext cx="0" cy="4252553"/>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 name="CasellaDiTesto 13">
            <a:extLst>
              <a:ext uri="{FF2B5EF4-FFF2-40B4-BE49-F238E27FC236}">
                <a16:creationId xmlns:a16="http://schemas.microsoft.com/office/drawing/2014/main" id="{14C8F120-7A03-4FEA-A960-F18CFEB078AF}"/>
              </a:ext>
            </a:extLst>
          </p:cNvPr>
          <p:cNvSpPr txBox="1"/>
          <p:nvPr/>
        </p:nvSpPr>
        <p:spPr>
          <a:xfrm>
            <a:off x="3047871" y="6125917"/>
            <a:ext cx="3439770" cy="276999"/>
          </a:xfrm>
          <a:prstGeom prst="rect">
            <a:avLst/>
          </a:prstGeom>
          <a:noFill/>
        </p:spPr>
        <p:txBody>
          <a:bodyPr wrap="square" rtlCol="0">
            <a:spAutoFit/>
          </a:bodyPr>
          <a:lstStyle/>
          <a:p>
            <a:pPr algn="ctr"/>
            <a:r>
              <a:rPr lang="it-IT" sz="1200" i="1" dirty="0"/>
              <a:t>MIMO MPJPE trend </a:t>
            </a:r>
            <a:r>
              <a:rPr lang="it-IT" sz="1200" i="1" dirty="0" err="1"/>
              <a:t>through</a:t>
            </a:r>
            <a:r>
              <a:rPr lang="it-IT" sz="1200" i="1" dirty="0"/>
              <a:t> 20 </a:t>
            </a:r>
            <a:r>
              <a:rPr lang="it-IT" sz="1200" i="1" dirty="0" err="1"/>
              <a:t>epochs</a:t>
            </a:r>
            <a:endParaRPr lang="it-IT" sz="1200" i="1" dirty="0"/>
          </a:p>
        </p:txBody>
      </p:sp>
      <p:pic>
        <p:nvPicPr>
          <p:cNvPr id="19" name="Immagine 18">
            <a:extLst>
              <a:ext uri="{FF2B5EF4-FFF2-40B4-BE49-F238E27FC236}">
                <a16:creationId xmlns:a16="http://schemas.microsoft.com/office/drawing/2014/main" id="{C73FCF27-4CF9-4C50-A9F6-B5B532F1F408}"/>
              </a:ext>
            </a:extLst>
          </p:cNvPr>
          <p:cNvPicPr>
            <a:picLocks noChangeAspect="1"/>
          </p:cNvPicPr>
          <p:nvPr/>
        </p:nvPicPr>
        <p:blipFill>
          <a:blip r:embed="rId6"/>
          <a:stretch>
            <a:fillRect/>
          </a:stretch>
        </p:blipFill>
        <p:spPr>
          <a:xfrm>
            <a:off x="437794" y="3853581"/>
            <a:ext cx="2911879" cy="2183909"/>
          </a:xfrm>
          <a:prstGeom prst="rect">
            <a:avLst/>
          </a:prstGeom>
        </p:spPr>
      </p:pic>
      <p:pic>
        <p:nvPicPr>
          <p:cNvPr id="20" name="Immagine 19">
            <a:extLst>
              <a:ext uri="{FF2B5EF4-FFF2-40B4-BE49-F238E27FC236}">
                <a16:creationId xmlns:a16="http://schemas.microsoft.com/office/drawing/2014/main" id="{02C64A9A-2F45-423E-8D05-AD3169F9D921}"/>
              </a:ext>
            </a:extLst>
          </p:cNvPr>
          <p:cNvPicPr>
            <a:picLocks noChangeAspect="1"/>
          </p:cNvPicPr>
          <p:nvPr/>
        </p:nvPicPr>
        <p:blipFill>
          <a:blip r:embed="rId7"/>
          <a:stretch>
            <a:fillRect/>
          </a:stretch>
        </p:blipFill>
        <p:spPr>
          <a:xfrm>
            <a:off x="3349673" y="3853581"/>
            <a:ext cx="2911879" cy="2183909"/>
          </a:xfrm>
          <a:prstGeom prst="rect">
            <a:avLst/>
          </a:prstGeom>
        </p:spPr>
      </p:pic>
      <p:sp>
        <p:nvSpPr>
          <p:cNvPr id="23" name="CasellaDiTesto 22">
            <a:extLst>
              <a:ext uri="{FF2B5EF4-FFF2-40B4-BE49-F238E27FC236}">
                <a16:creationId xmlns:a16="http://schemas.microsoft.com/office/drawing/2014/main" id="{A8F4A432-8042-4F3B-894B-2DF3799799FD}"/>
              </a:ext>
            </a:extLst>
          </p:cNvPr>
          <p:cNvSpPr txBox="1"/>
          <p:nvPr/>
        </p:nvSpPr>
        <p:spPr>
          <a:xfrm>
            <a:off x="1659029" y="3438597"/>
            <a:ext cx="3439759" cy="261610"/>
          </a:xfrm>
          <a:prstGeom prst="rect">
            <a:avLst/>
          </a:prstGeom>
          <a:noFill/>
        </p:spPr>
        <p:txBody>
          <a:bodyPr wrap="square" rtlCol="0">
            <a:spAutoFit/>
          </a:bodyPr>
          <a:lstStyle/>
          <a:p>
            <a:pPr algn="ctr"/>
            <a:r>
              <a:rPr lang="it-IT" sz="1100" dirty="0"/>
              <a:t>Cam2,3 - </a:t>
            </a:r>
            <a:r>
              <a:rPr lang="it-IT" sz="1100" dirty="0" err="1"/>
              <a:t>Subject</a:t>
            </a:r>
            <a:r>
              <a:rPr lang="it-IT" sz="1100" dirty="0"/>
              <a:t> 13, Session 2, </a:t>
            </a:r>
            <a:r>
              <a:rPr lang="it-IT" sz="1100" dirty="0" err="1"/>
              <a:t>Move</a:t>
            </a:r>
            <a:r>
              <a:rPr lang="it-IT" sz="1100" dirty="0"/>
              <a:t> 4 Frames 0-75</a:t>
            </a:r>
          </a:p>
        </p:txBody>
      </p:sp>
      <p:graphicFrame>
        <p:nvGraphicFramePr>
          <p:cNvPr id="4" name="Oggetto 3">
            <a:extLst>
              <a:ext uri="{FF2B5EF4-FFF2-40B4-BE49-F238E27FC236}">
                <a16:creationId xmlns:a16="http://schemas.microsoft.com/office/drawing/2014/main" id="{72D6CCAD-19F4-46E6-B781-0C747B806501}"/>
              </a:ext>
            </a:extLst>
          </p:cNvPr>
          <p:cNvGraphicFramePr>
            <a:graphicFrameLocks noChangeAspect="1"/>
          </p:cNvGraphicFramePr>
          <p:nvPr>
            <p:extLst>
              <p:ext uri="{D42A27DB-BD31-4B8C-83A1-F6EECF244321}">
                <p14:modId xmlns:p14="http://schemas.microsoft.com/office/powerpoint/2010/main" val="3527623811"/>
              </p:ext>
            </p:extLst>
          </p:nvPr>
        </p:nvGraphicFramePr>
        <p:xfrm>
          <a:off x="6510448" y="2477344"/>
          <a:ext cx="5088320" cy="2990686"/>
        </p:xfrm>
        <a:graphic>
          <a:graphicData uri="http://schemas.openxmlformats.org/presentationml/2006/ole">
            <mc:AlternateContent xmlns:mc="http://schemas.openxmlformats.org/markup-compatibility/2006">
              <mc:Choice xmlns:v="urn:schemas-microsoft-com:vml" Requires="v">
                <p:oleObj spid="_x0000_s7172" name="Image" r:id="rId8" imgW="15466320" imgH="9066600" progId="Photoshop.Image.16">
                  <p:embed/>
                </p:oleObj>
              </mc:Choice>
              <mc:Fallback>
                <p:oleObj name="Image" r:id="rId8" imgW="15466320" imgH="9066600" progId="Photoshop.Image.16">
                  <p:embed/>
                  <p:pic>
                    <p:nvPicPr>
                      <p:cNvPr id="4" name="Oggetto 3">
                        <a:extLst>
                          <a:ext uri="{FF2B5EF4-FFF2-40B4-BE49-F238E27FC236}">
                            <a16:creationId xmlns:a16="http://schemas.microsoft.com/office/drawing/2014/main" id="{72D6CCAD-19F4-46E6-B781-0C747B806501}"/>
                          </a:ext>
                        </a:extLst>
                      </p:cNvPr>
                      <p:cNvPicPr/>
                      <p:nvPr/>
                    </p:nvPicPr>
                    <p:blipFill>
                      <a:blip r:embed="rId9"/>
                      <a:stretch>
                        <a:fillRect/>
                      </a:stretch>
                    </p:blipFill>
                    <p:spPr>
                      <a:xfrm>
                        <a:off x="6510448" y="2477344"/>
                        <a:ext cx="5088320" cy="2990686"/>
                      </a:xfrm>
                      <a:prstGeom prst="rect">
                        <a:avLst/>
                      </a:prstGeom>
                    </p:spPr>
                  </p:pic>
                </p:oleObj>
              </mc:Fallback>
            </mc:AlternateContent>
          </a:graphicData>
        </a:graphic>
      </p:graphicFrame>
    </p:spTree>
    <p:extLst>
      <p:ext uri="{BB962C8B-B14F-4D97-AF65-F5344CB8AC3E}">
        <p14:creationId xmlns:p14="http://schemas.microsoft.com/office/powerpoint/2010/main" val="421728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C10028-4966-432A-B762-1B46764CC342}"/>
              </a:ext>
            </a:extLst>
          </p:cNvPr>
          <p:cNvSpPr>
            <a:spLocks noGrp="1"/>
          </p:cNvSpPr>
          <p:nvPr>
            <p:ph type="title"/>
          </p:nvPr>
        </p:nvSpPr>
        <p:spPr>
          <a:xfrm>
            <a:off x="3745992" y="3429000"/>
            <a:ext cx="4700016" cy="640080"/>
          </a:xfrm>
        </p:spPr>
        <p:txBody>
          <a:bodyPr>
            <a:normAutofit/>
          </a:bodyPr>
          <a:lstStyle/>
          <a:p>
            <a:r>
              <a:rPr lang="it-IT" dirty="0">
                <a:solidFill>
                  <a:srgbClr val="D24726"/>
                </a:solidFill>
              </a:rPr>
              <a:t>Human Pose </a:t>
            </a:r>
            <a:r>
              <a:rPr lang="it-IT" dirty="0" err="1">
                <a:solidFill>
                  <a:srgbClr val="D24726"/>
                </a:solidFill>
              </a:rPr>
              <a:t>Estimation</a:t>
            </a:r>
            <a:endParaRPr lang="it-IT" dirty="0">
              <a:solidFill>
                <a:srgbClr val="D24726"/>
              </a:solidFill>
            </a:endParaRPr>
          </a:p>
        </p:txBody>
      </p:sp>
    </p:spTree>
    <p:extLst>
      <p:ext uri="{BB962C8B-B14F-4D97-AF65-F5344CB8AC3E}">
        <p14:creationId xmlns:p14="http://schemas.microsoft.com/office/powerpoint/2010/main" val="167018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48005431-73A2-4FF9-B98C-DC58E77DB0DA}"/>
              </a:ext>
            </a:extLst>
          </p:cNvPr>
          <p:cNvPicPr>
            <a:picLocks noChangeAspect="1"/>
          </p:cNvPicPr>
          <p:nvPr/>
        </p:nvPicPr>
        <p:blipFill>
          <a:blip r:embed="rId4"/>
          <a:stretch>
            <a:fillRect/>
          </a:stretch>
        </p:blipFill>
        <p:spPr>
          <a:xfrm>
            <a:off x="7545636" y="2469383"/>
            <a:ext cx="3185160" cy="3185160"/>
          </a:xfrm>
          <a:prstGeom prst="rect">
            <a:avLst/>
          </a:prstGeom>
        </p:spPr>
      </p:pic>
      <p:sp>
        <p:nvSpPr>
          <p:cNvPr id="6" name="Titolo 7">
            <a:extLst>
              <a:ext uri="{FF2B5EF4-FFF2-40B4-BE49-F238E27FC236}">
                <a16:creationId xmlns:a16="http://schemas.microsoft.com/office/drawing/2014/main" id="{64EB5E4E-BD5A-4C39-8CC3-50A01011C118}"/>
              </a:ext>
            </a:extLst>
          </p:cNvPr>
          <p:cNvSpPr>
            <a:spLocks noGrp="1"/>
          </p:cNvSpPr>
          <p:nvPr>
            <p:ph type="title"/>
          </p:nvPr>
        </p:nvSpPr>
        <p:spPr>
          <a:xfrm>
            <a:off x="553656" y="338836"/>
            <a:ext cx="10251568" cy="640080"/>
          </a:xfrm>
        </p:spPr>
        <p:txBody>
          <a:bodyPr rtlCol="0">
            <a:noAutofit/>
          </a:bodyPr>
          <a:lstStyle/>
          <a:p>
            <a:r>
              <a:rPr lang="it-IT" sz="3600" dirty="0" err="1">
                <a:latin typeface="+mn-lt"/>
                <a:cs typeface="Calibri Light" panose="020F0302020204030204" pitchFamily="34" charset="0"/>
              </a:rPr>
              <a:t>Results</a:t>
            </a:r>
            <a:endParaRPr lang="it-IT" sz="3600" dirty="0">
              <a:latin typeface="+mn-lt"/>
            </a:endParaRPr>
          </a:p>
        </p:txBody>
      </p:sp>
      <p:sp>
        <p:nvSpPr>
          <p:cNvPr id="10" name="CasellaDiTesto 9">
            <a:extLst>
              <a:ext uri="{FF2B5EF4-FFF2-40B4-BE49-F238E27FC236}">
                <a16:creationId xmlns:a16="http://schemas.microsoft.com/office/drawing/2014/main" id="{2EA9A093-A47D-4F63-BACB-7A0FD8C2C03E}"/>
              </a:ext>
            </a:extLst>
          </p:cNvPr>
          <p:cNvSpPr txBox="1"/>
          <p:nvPr/>
        </p:nvSpPr>
        <p:spPr>
          <a:xfrm>
            <a:off x="9913268" y="1273107"/>
            <a:ext cx="1685500" cy="369332"/>
          </a:xfrm>
          <a:prstGeom prst="rect">
            <a:avLst/>
          </a:prstGeom>
          <a:noFill/>
        </p:spPr>
        <p:txBody>
          <a:bodyPr wrap="square" rtlCol="0">
            <a:spAutoFit/>
          </a:bodyPr>
          <a:lstStyle/>
          <a:p>
            <a:r>
              <a:rPr lang="it-IT" b="1" dirty="0"/>
              <a:t>3D </a:t>
            </a:r>
            <a:r>
              <a:rPr lang="it-IT" b="1" dirty="0" err="1"/>
              <a:t>prediction</a:t>
            </a:r>
            <a:r>
              <a:rPr lang="it-IT" b="1" dirty="0"/>
              <a:t> </a:t>
            </a:r>
          </a:p>
        </p:txBody>
      </p:sp>
      <p:cxnSp>
        <p:nvCxnSpPr>
          <p:cNvPr id="7" name="Connettore diritto 6" descr="Linea grigio chiaro che separa il testo e le immagini di morphing">
            <a:extLst>
              <a:ext uri="{FF2B5EF4-FFF2-40B4-BE49-F238E27FC236}">
                <a16:creationId xmlns:a16="http://schemas.microsoft.com/office/drawing/2014/main" id="{2FDD8E17-8D2D-4E81-9333-7C8FF76AA7BF}"/>
              </a:ext>
            </a:extLst>
          </p:cNvPr>
          <p:cNvCxnSpPr>
            <a:cxnSpLocks/>
          </p:cNvCxnSpPr>
          <p:nvPr/>
        </p:nvCxnSpPr>
        <p:spPr>
          <a:xfrm>
            <a:off x="7095600" y="1912819"/>
            <a:ext cx="0" cy="4252553"/>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Oggetto 3">
            <a:extLst>
              <a:ext uri="{FF2B5EF4-FFF2-40B4-BE49-F238E27FC236}">
                <a16:creationId xmlns:a16="http://schemas.microsoft.com/office/drawing/2014/main" id="{85A350E8-5465-4F84-9CCF-43BD3DD06502}"/>
              </a:ext>
            </a:extLst>
          </p:cNvPr>
          <p:cNvGraphicFramePr>
            <a:graphicFrameLocks noChangeAspect="1"/>
          </p:cNvGraphicFramePr>
          <p:nvPr>
            <p:extLst>
              <p:ext uri="{D42A27DB-BD31-4B8C-83A1-F6EECF244321}">
                <p14:modId xmlns:p14="http://schemas.microsoft.com/office/powerpoint/2010/main" val="1145436718"/>
              </p:ext>
            </p:extLst>
          </p:nvPr>
        </p:nvGraphicFramePr>
        <p:xfrm>
          <a:off x="553656" y="1642439"/>
          <a:ext cx="5956300" cy="4686300"/>
        </p:xfrm>
        <a:graphic>
          <a:graphicData uri="http://schemas.openxmlformats.org/presentationml/2006/ole">
            <mc:AlternateContent xmlns:mc="http://schemas.openxmlformats.org/markup-compatibility/2006">
              <mc:Choice xmlns:v="urn:schemas-microsoft-com:vml" Requires="v">
                <p:oleObj spid="_x0000_s8196" name="Image" r:id="rId5" imgW="11847600" imgH="9295200" progId="Photoshop.Image.16">
                  <p:embed/>
                </p:oleObj>
              </mc:Choice>
              <mc:Fallback>
                <p:oleObj name="Image" r:id="rId5" imgW="11847600" imgH="9295200" progId="Photoshop.Image.16">
                  <p:embed/>
                  <p:pic>
                    <p:nvPicPr>
                      <p:cNvPr id="4" name="Oggetto 3">
                        <a:extLst>
                          <a:ext uri="{FF2B5EF4-FFF2-40B4-BE49-F238E27FC236}">
                            <a16:creationId xmlns:a16="http://schemas.microsoft.com/office/drawing/2014/main" id="{85A350E8-5465-4F84-9CCF-43BD3DD06502}"/>
                          </a:ext>
                        </a:extLst>
                      </p:cNvPr>
                      <p:cNvPicPr/>
                      <p:nvPr/>
                    </p:nvPicPr>
                    <p:blipFill>
                      <a:blip r:embed="rId6"/>
                      <a:stretch>
                        <a:fillRect/>
                      </a:stretch>
                    </p:blipFill>
                    <p:spPr>
                      <a:xfrm>
                        <a:off x="553656" y="1642439"/>
                        <a:ext cx="5956300" cy="4686300"/>
                      </a:xfrm>
                      <a:prstGeom prst="rect">
                        <a:avLst/>
                      </a:prstGeom>
                    </p:spPr>
                  </p:pic>
                </p:oleObj>
              </mc:Fallback>
            </mc:AlternateContent>
          </a:graphicData>
        </a:graphic>
      </p:graphicFrame>
    </p:spTree>
    <p:extLst>
      <p:ext uri="{BB962C8B-B14F-4D97-AF65-F5344CB8AC3E}">
        <p14:creationId xmlns:p14="http://schemas.microsoft.com/office/powerpoint/2010/main" val="3923084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C10028-4966-432A-B762-1B46764CC342}"/>
              </a:ext>
            </a:extLst>
          </p:cNvPr>
          <p:cNvSpPr>
            <a:spLocks noGrp="1"/>
          </p:cNvSpPr>
          <p:nvPr>
            <p:ph type="title"/>
          </p:nvPr>
        </p:nvSpPr>
        <p:spPr>
          <a:xfrm>
            <a:off x="3517392" y="3429000"/>
            <a:ext cx="5157216" cy="640080"/>
          </a:xfrm>
        </p:spPr>
        <p:txBody>
          <a:bodyPr>
            <a:normAutofit fontScale="90000"/>
          </a:bodyPr>
          <a:lstStyle/>
          <a:p>
            <a:r>
              <a:rPr lang="it-IT" dirty="0" err="1">
                <a:solidFill>
                  <a:srgbClr val="D24726"/>
                </a:solidFill>
              </a:rPr>
              <a:t>Discussions</a:t>
            </a:r>
            <a:r>
              <a:rPr lang="it-IT" dirty="0">
                <a:solidFill>
                  <a:srgbClr val="D24726"/>
                </a:solidFill>
              </a:rPr>
              <a:t> and </a:t>
            </a:r>
            <a:r>
              <a:rPr lang="it-IT" dirty="0" err="1">
                <a:solidFill>
                  <a:srgbClr val="D24726"/>
                </a:solidFill>
              </a:rPr>
              <a:t>conclusions</a:t>
            </a:r>
            <a:endParaRPr lang="it-IT" dirty="0">
              <a:solidFill>
                <a:srgbClr val="D24726"/>
              </a:solidFill>
            </a:endParaRPr>
          </a:p>
        </p:txBody>
      </p:sp>
    </p:spTree>
    <p:extLst>
      <p:ext uri="{BB962C8B-B14F-4D97-AF65-F5344CB8AC3E}">
        <p14:creationId xmlns:p14="http://schemas.microsoft.com/office/powerpoint/2010/main" val="4148259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7">
            <a:extLst>
              <a:ext uri="{FF2B5EF4-FFF2-40B4-BE49-F238E27FC236}">
                <a16:creationId xmlns:a16="http://schemas.microsoft.com/office/drawing/2014/main" id="{D9386797-C389-43F2-9FD7-0133DE936919}"/>
              </a:ext>
            </a:extLst>
          </p:cNvPr>
          <p:cNvSpPr>
            <a:spLocks noGrp="1"/>
          </p:cNvSpPr>
          <p:nvPr>
            <p:ph type="title"/>
          </p:nvPr>
        </p:nvSpPr>
        <p:spPr>
          <a:xfrm>
            <a:off x="553656" y="338836"/>
            <a:ext cx="10251568" cy="640080"/>
          </a:xfrm>
        </p:spPr>
        <p:txBody>
          <a:bodyPr rtlCol="0">
            <a:noAutofit/>
          </a:bodyPr>
          <a:lstStyle/>
          <a:p>
            <a:r>
              <a:rPr lang="it-IT" sz="3600" dirty="0" err="1">
                <a:latin typeface="+mn-lt"/>
                <a:cs typeface="Calibri Light" panose="020F0302020204030204" pitchFamily="34" charset="0"/>
              </a:rPr>
              <a:t>Discussions</a:t>
            </a:r>
            <a:r>
              <a:rPr lang="it-IT" sz="3600" dirty="0">
                <a:latin typeface="+mn-lt"/>
                <a:cs typeface="Calibri Light" panose="020F0302020204030204" pitchFamily="34" charset="0"/>
              </a:rPr>
              <a:t> &amp; </a:t>
            </a:r>
            <a:r>
              <a:rPr lang="it-IT" sz="3600" dirty="0" err="1">
                <a:latin typeface="+mn-lt"/>
                <a:cs typeface="Calibri Light" panose="020F0302020204030204" pitchFamily="34" charset="0"/>
              </a:rPr>
              <a:t>Conclusions</a:t>
            </a:r>
            <a:endParaRPr lang="it-IT" sz="3600" dirty="0">
              <a:latin typeface="+mn-lt"/>
            </a:endParaRPr>
          </a:p>
        </p:txBody>
      </p:sp>
      <p:sp>
        <p:nvSpPr>
          <p:cNvPr id="2" name="Rettangolo 1">
            <a:extLst>
              <a:ext uri="{FF2B5EF4-FFF2-40B4-BE49-F238E27FC236}">
                <a16:creationId xmlns:a16="http://schemas.microsoft.com/office/drawing/2014/main" id="{0E069772-2904-4378-936F-2AD474DC4B7E}"/>
              </a:ext>
            </a:extLst>
          </p:cNvPr>
          <p:cNvSpPr/>
          <p:nvPr/>
        </p:nvSpPr>
        <p:spPr>
          <a:xfrm>
            <a:off x="7979617" y="2087038"/>
            <a:ext cx="1932523" cy="461665"/>
          </a:xfrm>
          <a:prstGeom prst="rect">
            <a:avLst/>
          </a:prstGeom>
        </p:spPr>
        <p:txBody>
          <a:bodyPr wrap="square">
            <a:spAutoFit/>
          </a:bodyPr>
          <a:lstStyle/>
          <a:p>
            <a:r>
              <a:rPr lang="it-IT" sz="2400" dirty="0">
                <a:cs typeface="Calibri Light" panose="020F0302020204030204" pitchFamily="34" charset="0"/>
              </a:rPr>
              <a:t>Future works</a:t>
            </a:r>
          </a:p>
        </p:txBody>
      </p:sp>
      <p:cxnSp>
        <p:nvCxnSpPr>
          <p:cNvPr id="5" name="Connettore diritto 4" descr="Linea grigio chiaro che separa il testo e le immagini di morphing">
            <a:extLst>
              <a:ext uri="{FF2B5EF4-FFF2-40B4-BE49-F238E27FC236}">
                <a16:creationId xmlns:a16="http://schemas.microsoft.com/office/drawing/2014/main" id="{3782B918-9BE6-4435-BB52-45D80D0608D9}"/>
              </a:ext>
            </a:extLst>
          </p:cNvPr>
          <p:cNvCxnSpPr>
            <a:cxnSpLocks/>
          </p:cNvCxnSpPr>
          <p:nvPr/>
        </p:nvCxnSpPr>
        <p:spPr>
          <a:xfrm>
            <a:off x="5835760" y="1856208"/>
            <a:ext cx="0" cy="4252553"/>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9AFCDED3-3D65-438F-BC3C-7B6A7D88AA70}"/>
              </a:ext>
            </a:extLst>
          </p:cNvPr>
          <p:cNvSpPr txBox="1"/>
          <p:nvPr/>
        </p:nvSpPr>
        <p:spPr>
          <a:xfrm>
            <a:off x="6939279" y="3017520"/>
            <a:ext cx="4013198" cy="2308324"/>
          </a:xfrm>
          <a:prstGeom prst="rect">
            <a:avLst/>
          </a:prstGeom>
          <a:noFill/>
        </p:spPr>
        <p:txBody>
          <a:bodyPr wrap="square" rtlCol="0">
            <a:spAutoFit/>
          </a:bodyPr>
          <a:lstStyle/>
          <a:p>
            <a:pPr marL="285750" indent="-285750">
              <a:buFont typeface="Arial" panose="020B0604020202020204" pitchFamily="34" charset="0"/>
              <a:buChar char="•"/>
            </a:pPr>
            <a:r>
              <a:rPr lang="it-IT" dirty="0" err="1"/>
              <a:t>Different</a:t>
            </a:r>
            <a:r>
              <a:rPr lang="it-IT" dirty="0"/>
              <a:t> training </a:t>
            </a:r>
            <a:r>
              <a:rPr lang="it-IT" dirty="0" err="1"/>
              <a:t>hyperparameters</a:t>
            </a:r>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MIMO </a:t>
            </a:r>
            <a:r>
              <a:rPr lang="it-IT" dirty="0" err="1"/>
              <a:t>architecture</a:t>
            </a:r>
            <a:r>
              <a:rPr lang="it-IT" dirty="0"/>
              <a:t> </a:t>
            </a:r>
            <a:r>
              <a:rPr lang="it-IT" dirty="0" err="1"/>
              <a:t>configuration</a:t>
            </a:r>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Direct 3D </a:t>
            </a:r>
            <a:r>
              <a:rPr lang="it-IT" dirty="0" err="1"/>
              <a:t>prediction</a:t>
            </a:r>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en-US" dirty="0"/>
              <a:t>Imposing kinematic constraining in state estimation</a:t>
            </a:r>
            <a:endParaRPr lang="it-IT" dirty="0"/>
          </a:p>
        </p:txBody>
      </p:sp>
      <p:sp>
        <p:nvSpPr>
          <p:cNvPr id="7" name="Rettangolo 6">
            <a:extLst>
              <a:ext uri="{FF2B5EF4-FFF2-40B4-BE49-F238E27FC236}">
                <a16:creationId xmlns:a16="http://schemas.microsoft.com/office/drawing/2014/main" id="{FB395F84-AB89-421D-8255-BF2308441B47}"/>
              </a:ext>
            </a:extLst>
          </p:cNvPr>
          <p:cNvSpPr/>
          <p:nvPr/>
        </p:nvSpPr>
        <p:spPr>
          <a:xfrm>
            <a:off x="2120396" y="2087039"/>
            <a:ext cx="1764582" cy="461664"/>
          </a:xfrm>
          <a:prstGeom prst="rect">
            <a:avLst/>
          </a:prstGeom>
        </p:spPr>
        <p:txBody>
          <a:bodyPr wrap="square">
            <a:spAutoFit/>
          </a:bodyPr>
          <a:lstStyle/>
          <a:p>
            <a:pPr algn="ctr"/>
            <a:r>
              <a:rPr lang="it-IT" sz="2400" dirty="0" err="1">
                <a:cs typeface="Calibri Light" panose="020F0302020204030204" pitchFamily="34" charset="0"/>
              </a:rPr>
              <a:t>Discussions</a:t>
            </a:r>
            <a:endParaRPr lang="it-IT" sz="2400" dirty="0">
              <a:cs typeface="Calibri Light" panose="020F0302020204030204" pitchFamily="34" charset="0"/>
            </a:endParaRPr>
          </a:p>
        </p:txBody>
      </p:sp>
      <p:sp>
        <p:nvSpPr>
          <p:cNvPr id="8" name="CasellaDiTesto 7">
            <a:extLst>
              <a:ext uri="{FF2B5EF4-FFF2-40B4-BE49-F238E27FC236}">
                <a16:creationId xmlns:a16="http://schemas.microsoft.com/office/drawing/2014/main" id="{70AB3931-D552-4228-87DE-4B2DD8571E6D}"/>
              </a:ext>
            </a:extLst>
          </p:cNvPr>
          <p:cNvSpPr txBox="1"/>
          <p:nvPr/>
        </p:nvSpPr>
        <p:spPr>
          <a:xfrm>
            <a:off x="742102" y="3016636"/>
            <a:ext cx="4521169" cy="3139321"/>
          </a:xfrm>
          <a:prstGeom prst="rect">
            <a:avLst/>
          </a:prstGeom>
          <a:noFill/>
        </p:spPr>
        <p:txBody>
          <a:bodyPr wrap="square" rtlCol="0">
            <a:spAutoFit/>
          </a:bodyPr>
          <a:lstStyle/>
          <a:p>
            <a:pPr marL="285750" indent="-285750">
              <a:buFont typeface="Arial" panose="020B0604020202020204" pitchFamily="34" charset="0"/>
              <a:buChar char="•"/>
            </a:pPr>
            <a:r>
              <a:rPr lang="it-IT" dirty="0"/>
              <a:t>No </a:t>
            </a:r>
            <a:r>
              <a:rPr lang="it-IT" dirty="0" err="1"/>
              <a:t>improvements</a:t>
            </a:r>
            <a:r>
              <a:rPr lang="it-IT" dirty="0"/>
              <a:t> for baseline </a:t>
            </a:r>
            <a:r>
              <a:rPr lang="it-IT" dirty="0" err="1"/>
              <a:t>results</a:t>
            </a:r>
            <a:endParaRPr lang="it-IT" dirty="0"/>
          </a:p>
          <a:p>
            <a:pPr marL="742950" lvl="1" indent="-285750">
              <a:buFont typeface="Arial" panose="020B0604020202020204" pitchFamily="34" charset="0"/>
              <a:buChar char="•"/>
            </a:pPr>
            <a:r>
              <a:rPr lang="en-US" dirty="0"/>
              <a:t>training hyperparameters</a:t>
            </a:r>
            <a:endParaRPr lang="it-IT" dirty="0"/>
          </a:p>
          <a:p>
            <a:pPr marL="742950" lvl="1" indent="-285750">
              <a:buFont typeface="Arial" panose="020B0604020202020204" pitchFamily="34" charset="0"/>
              <a:buChar char="•"/>
            </a:pPr>
            <a:r>
              <a:rPr lang="en-US" dirty="0"/>
              <a:t>data generator mechanism</a:t>
            </a:r>
            <a:endParaRPr lang="it-IT" dirty="0"/>
          </a:p>
          <a:p>
            <a:pPr marL="742950" lvl="1" indent="-285750">
              <a:buFont typeface="Arial" panose="020B0604020202020204" pitchFamily="34" charset="0"/>
              <a:buChar char="•"/>
            </a:pPr>
            <a:r>
              <a:rPr lang="en-US" dirty="0"/>
              <a:t>output normalization</a:t>
            </a:r>
            <a:endParaRPr lang="it-IT" dirty="0"/>
          </a:p>
          <a:p>
            <a:endParaRPr lang="it-IT" dirty="0"/>
          </a:p>
          <a:p>
            <a:pPr marL="285750" indent="-285750">
              <a:buFont typeface="Arial" panose="020B0604020202020204" pitchFamily="34" charset="0"/>
              <a:buChar char="•"/>
            </a:pPr>
            <a:r>
              <a:rPr lang="it-IT" dirty="0"/>
              <a:t>MIMO </a:t>
            </a:r>
            <a:r>
              <a:rPr lang="it-IT" dirty="0" err="1"/>
              <a:t>architecture</a:t>
            </a:r>
            <a:r>
              <a:rPr lang="it-IT" dirty="0"/>
              <a:t> </a:t>
            </a:r>
            <a:r>
              <a:rPr lang="it-IT" dirty="0" err="1"/>
              <a:t>improvements</a:t>
            </a:r>
            <a:endParaRPr lang="it-IT" dirty="0"/>
          </a:p>
          <a:p>
            <a:pPr marL="742950" lvl="1" indent="-285750">
              <a:buFont typeface="Arial" panose="020B0604020202020204" pitchFamily="34" charset="0"/>
              <a:buChar char="•"/>
            </a:pPr>
            <a:r>
              <a:rPr lang="en-US" dirty="0"/>
              <a:t>Inputs with similar features</a:t>
            </a:r>
          </a:p>
          <a:p>
            <a:pPr marL="742950" lvl="1" indent="-285750">
              <a:buFont typeface="Arial" panose="020B0604020202020204" pitchFamily="34" charset="0"/>
              <a:buChar char="•"/>
            </a:pPr>
            <a:r>
              <a:rPr lang="en-US" dirty="0"/>
              <a:t>Use of cam-specific layer</a:t>
            </a:r>
          </a:p>
          <a:p>
            <a:pPr marL="742950" lvl="1" indent="-285750">
              <a:buFont typeface="Arial" panose="020B0604020202020204" pitchFamily="34" charset="0"/>
              <a:buChar char="•"/>
            </a:pPr>
            <a:endParaRPr lang="it-IT" dirty="0"/>
          </a:p>
          <a:p>
            <a:pPr marL="742950" lvl="1" indent="-285750">
              <a:buFont typeface="Arial" panose="020B0604020202020204" pitchFamily="34" charset="0"/>
              <a:buChar char="•"/>
            </a:pPr>
            <a:endParaRPr lang="it-IT" dirty="0"/>
          </a:p>
          <a:p>
            <a:pPr marL="742950" lvl="1" indent="-285750">
              <a:buFont typeface="Arial" panose="020B0604020202020204" pitchFamily="34" charset="0"/>
              <a:buChar char="•"/>
            </a:pPr>
            <a:endParaRPr lang="it-IT" dirty="0"/>
          </a:p>
        </p:txBody>
      </p:sp>
    </p:spTree>
    <p:extLst>
      <p:ext uri="{BB962C8B-B14F-4D97-AF65-F5344CB8AC3E}">
        <p14:creationId xmlns:p14="http://schemas.microsoft.com/office/powerpoint/2010/main" val="1194387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C10028-4966-432A-B762-1B46764CC342}"/>
              </a:ext>
            </a:extLst>
          </p:cNvPr>
          <p:cNvSpPr>
            <a:spLocks noGrp="1"/>
          </p:cNvSpPr>
          <p:nvPr>
            <p:ph type="title"/>
          </p:nvPr>
        </p:nvSpPr>
        <p:spPr>
          <a:xfrm>
            <a:off x="3517392" y="3429000"/>
            <a:ext cx="5157216" cy="640080"/>
          </a:xfrm>
        </p:spPr>
        <p:txBody>
          <a:bodyPr>
            <a:normAutofit/>
          </a:bodyPr>
          <a:lstStyle/>
          <a:p>
            <a:r>
              <a:rPr lang="it-IT" dirty="0">
                <a:solidFill>
                  <a:srgbClr val="D24726"/>
                </a:solidFill>
              </a:rPr>
              <a:t>Thanks for </a:t>
            </a:r>
            <a:r>
              <a:rPr lang="it-IT" dirty="0" err="1">
                <a:solidFill>
                  <a:srgbClr val="D24726"/>
                </a:solidFill>
              </a:rPr>
              <a:t>your</a:t>
            </a:r>
            <a:r>
              <a:rPr lang="it-IT" dirty="0">
                <a:solidFill>
                  <a:srgbClr val="D24726"/>
                </a:solidFill>
              </a:rPr>
              <a:t> </a:t>
            </a:r>
            <a:r>
              <a:rPr lang="it-IT" dirty="0" err="1">
                <a:solidFill>
                  <a:srgbClr val="D24726"/>
                </a:solidFill>
              </a:rPr>
              <a:t>attention</a:t>
            </a:r>
            <a:endParaRPr lang="it-IT" dirty="0">
              <a:solidFill>
                <a:srgbClr val="D24726"/>
              </a:solidFill>
            </a:endParaRPr>
          </a:p>
        </p:txBody>
      </p:sp>
    </p:spTree>
    <p:extLst>
      <p:ext uri="{BB962C8B-B14F-4D97-AF65-F5344CB8AC3E}">
        <p14:creationId xmlns:p14="http://schemas.microsoft.com/office/powerpoint/2010/main" val="4088481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D00C3D3B-DF99-7C43-8AEB-3658469D6F12}"/>
              </a:ext>
            </a:extLst>
          </p:cNvPr>
          <p:cNvPicPr>
            <a:picLocks noChangeAspect="1"/>
          </p:cNvPicPr>
          <p:nvPr/>
        </p:nvPicPr>
        <p:blipFill>
          <a:blip r:embed="rId2"/>
          <a:stretch>
            <a:fillRect/>
          </a:stretch>
        </p:blipFill>
        <p:spPr>
          <a:xfrm>
            <a:off x="2813050" y="2635700"/>
            <a:ext cx="3435352" cy="2585670"/>
          </a:xfrm>
          <a:prstGeom prst="rect">
            <a:avLst/>
          </a:prstGeom>
        </p:spPr>
      </p:pic>
      <p:pic>
        <p:nvPicPr>
          <p:cNvPr id="7" name="Immagine 6">
            <a:extLst>
              <a:ext uri="{FF2B5EF4-FFF2-40B4-BE49-F238E27FC236}">
                <a16:creationId xmlns:a16="http://schemas.microsoft.com/office/drawing/2014/main" id="{00048AAC-B307-D741-93EB-B2CFD25F8C0C}"/>
              </a:ext>
            </a:extLst>
          </p:cNvPr>
          <p:cNvPicPr>
            <a:picLocks noChangeAspect="1"/>
          </p:cNvPicPr>
          <p:nvPr/>
        </p:nvPicPr>
        <p:blipFill>
          <a:blip r:embed="rId3"/>
          <a:stretch>
            <a:fillRect/>
          </a:stretch>
        </p:blipFill>
        <p:spPr>
          <a:xfrm>
            <a:off x="6248402" y="2635701"/>
            <a:ext cx="3435350" cy="2585669"/>
          </a:xfrm>
          <a:prstGeom prst="rect">
            <a:avLst/>
          </a:prstGeom>
        </p:spPr>
      </p:pic>
    </p:spTree>
    <p:extLst>
      <p:ext uri="{BB962C8B-B14F-4D97-AF65-F5344CB8AC3E}">
        <p14:creationId xmlns:p14="http://schemas.microsoft.com/office/powerpoint/2010/main" val="2576113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p:cNvSpPr>
            <a:spLocks noGrp="1"/>
          </p:cNvSpPr>
          <p:nvPr>
            <p:ph type="title"/>
          </p:nvPr>
        </p:nvSpPr>
        <p:spPr>
          <a:xfrm>
            <a:off x="553656" y="338836"/>
            <a:ext cx="10251568" cy="640080"/>
          </a:xfrm>
        </p:spPr>
        <p:txBody>
          <a:bodyPr rtlCol="0">
            <a:noAutofit/>
          </a:bodyPr>
          <a:lstStyle/>
          <a:p>
            <a:pPr rtl="0"/>
            <a:r>
              <a:rPr lang="it-IT" sz="3600" dirty="0" err="1">
                <a:latin typeface="+mn-lt"/>
                <a:ea typeface="Microsoft YaHei" panose="020B0503020204020204" pitchFamily="34" charset="-122"/>
                <a:cs typeface="Gisha" panose="020B0604020202020204" pitchFamily="34" charset="-79"/>
              </a:rPr>
              <a:t>Introduction</a:t>
            </a:r>
            <a:endParaRPr lang="it-IT" sz="3600" dirty="0">
              <a:latin typeface="+mn-lt"/>
              <a:ea typeface="Microsoft YaHei" panose="020B0503020204020204" pitchFamily="34" charset="-122"/>
              <a:cs typeface="Gisha" panose="020B0604020202020204" pitchFamily="34" charset="-79"/>
            </a:endParaRPr>
          </a:p>
        </p:txBody>
      </p:sp>
      <p:sp>
        <p:nvSpPr>
          <p:cNvPr id="2" name="CasellaDiTesto 1">
            <a:extLst>
              <a:ext uri="{FF2B5EF4-FFF2-40B4-BE49-F238E27FC236}">
                <a16:creationId xmlns:a16="http://schemas.microsoft.com/office/drawing/2014/main" id="{ACCE5BFA-C35C-49E5-B087-07D8589DBF70}"/>
              </a:ext>
            </a:extLst>
          </p:cNvPr>
          <p:cNvSpPr txBox="1"/>
          <p:nvPr/>
        </p:nvSpPr>
        <p:spPr>
          <a:xfrm>
            <a:off x="7308918" y="1466366"/>
            <a:ext cx="3209925" cy="400110"/>
          </a:xfrm>
          <a:prstGeom prst="rect">
            <a:avLst/>
          </a:prstGeom>
          <a:noFill/>
        </p:spPr>
        <p:txBody>
          <a:bodyPr wrap="square" rtlCol="0">
            <a:spAutoFit/>
          </a:bodyPr>
          <a:lstStyle/>
          <a:p>
            <a:pPr>
              <a:buSzPct val="140000"/>
            </a:pPr>
            <a:r>
              <a:rPr lang="it-IT" sz="2000" dirty="0">
                <a:solidFill>
                  <a:schemeClr val="bg2">
                    <a:lumMod val="25000"/>
                  </a:schemeClr>
                </a:solidFill>
              </a:rPr>
              <a:t>Human Pose </a:t>
            </a:r>
            <a:r>
              <a:rPr lang="it-IT" sz="2000" dirty="0" err="1">
                <a:solidFill>
                  <a:schemeClr val="bg2">
                    <a:lumMod val="25000"/>
                  </a:schemeClr>
                </a:solidFill>
              </a:rPr>
              <a:t>Estimation</a:t>
            </a:r>
            <a:r>
              <a:rPr lang="it-IT" sz="2000" dirty="0">
                <a:solidFill>
                  <a:schemeClr val="bg2">
                    <a:lumMod val="25000"/>
                  </a:schemeClr>
                </a:solidFill>
              </a:rPr>
              <a:t> </a:t>
            </a:r>
          </a:p>
        </p:txBody>
      </p:sp>
      <p:sp>
        <p:nvSpPr>
          <p:cNvPr id="13" name="CasellaDiTesto 12">
            <a:extLst>
              <a:ext uri="{FF2B5EF4-FFF2-40B4-BE49-F238E27FC236}">
                <a16:creationId xmlns:a16="http://schemas.microsoft.com/office/drawing/2014/main" id="{C365305B-D78A-4E48-AB2B-A1535294F03C}"/>
              </a:ext>
            </a:extLst>
          </p:cNvPr>
          <p:cNvSpPr txBox="1"/>
          <p:nvPr/>
        </p:nvSpPr>
        <p:spPr>
          <a:xfrm>
            <a:off x="1058037" y="5888089"/>
            <a:ext cx="5037964" cy="623248"/>
          </a:xfrm>
          <a:prstGeom prst="rect">
            <a:avLst/>
          </a:prstGeom>
          <a:noFill/>
        </p:spPr>
        <p:txBody>
          <a:bodyPr wrap="square" rtlCol="0">
            <a:spAutoFit/>
          </a:bodyPr>
          <a:lstStyle/>
          <a:p>
            <a:pPr algn="ctr"/>
            <a:r>
              <a:rPr lang="it-IT" sz="1200" dirty="0"/>
              <a:t>Source: </a:t>
            </a:r>
            <a:r>
              <a:rPr lang="en-US" sz="1200" i="1" dirty="0"/>
              <a:t>” Intelligent Fitness Trainer System Based </a:t>
            </a:r>
            <a:br>
              <a:rPr lang="en-US" sz="1200" i="1" dirty="0"/>
            </a:br>
            <a:r>
              <a:rPr lang="en-US" sz="1200" i="1" dirty="0"/>
              <a:t>on Human Pose Estimation”</a:t>
            </a:r>
          </a:p>
          <a:p>
            <a:endParaRPr lang="it-IT" sz="1050" dirty="0"/>
          </a:p>
        </p:txBody>
      </p:sp>
      <p:sp>
        <p:nvSpPr>
          <p:cNvPr id="3" name="CasellaDiTesto 2">
            <a:extLst>
              <a:ext uri="{FF2B5EF4-FFF2-40B4-BE49-F238E27FC236}">
                <a16:creationId xmlns:a16="http://schemas.microsoft.com/office/drawing/2014/main" id="{ADE57E6E-859C-4069-B3C9-054573DAA0EB}"/>
              </a:ext>
            </a:extLst>
          </p:cNvPr>
          <p:cNvSpPr txBox="1"/>
          <p:nvPr/>
        </p:nvSpPr>
        <p:spPr>
          <a:xfrm>
            <a:off x="7308918" y="5086021"/>
            <a:ext cx="2136250" cy="400110"/>
          </a:xfrm>
          <a:prstGeom prst="rect">
            <a:avLst/>
          </a:prstGeom>
          <a:noFill/>
        </p:spPr>
        <p:txBody>
          <a:bodyPr wrap="square" rtlCol="0">
            <a:spAutoFit/>
          </a:bodyPr>
          <a:lstStyle/>
          <a:p>
            <a:pPr>
              <a:buSzPct val="140000"/>
            </a:pPr>
            <a:r>
              <a:rPr lang="it-IT" sz="2000" dirty="0">
                <a:solidFill>
                  <a:schemeClr val="bg2">
                    <a:lumMod val="25000"/>
                  </a:schemeClr>
                </a:solidFill>
              </a:rPr>
              <a:t>Event camera</a:t>
            </a:r>
          </a:p>
        </p:txBody>
      </p:sp>
      <p:sp>
        <p:nvSpPr>
          <p:cNvPr id="4" name="CasellaDiTesto 3">
            <a:extLst>
              <a:ext uri="{FF2B5EF4-FFF2-40B4-BE49-F238E27FC236}">
                <a16:creationId xmlns:a16="http://schemas.microsoft.com/office/drawing/2014/main" id="{30660BC8-56D0-45A2-8631-D78A2A442004}"/>
              </a:ext>
            </a:extLst>
          </p:cNvPr>
          <p:cNvSpPr txBox="1"/>
          <p:nvPr/>
        </p:nvSpPr>
        <p:spPr>
          <a:xfrm>
            <a:off x="7308918" y="3932153"/>
            <a:ext cx="3372220" cy="400110"/>
          </a:xfrm>
          <a:prstGeom prst="rect">
            <a:avLst/>
          </a:prstGeom>
          <a:noFill/>
        </p:spPr>
        <p:txBody>
          <a:bodyPr wrap="square" rtlCol="0">
            <a:spAutoFit/>
          </a:bodyPr>
          <a:lstStyle/>
          <a:p>
            <a:pPr>
              <a:buSzPct val="140000"/>
            </a:pPr>
            <a:r>
              <a:rPr lang="it-IT" sz="2000" dirty="0" err="1">
                <a:solidFill>
                  <a:schemeClr val="bg2">
                    <a:lumMod val="25000"/>
                  </a:schemeClr>
                </a:solidFill>
              </a:rPr>
              <a:t>Traditional</a:t>
            </a:r>
            <a:r>
              <a:rPr lang="it-IT" sz="2000" dirty="0">
                <a:solidFill>
                  <a:schemeClr val="bg2">
                    <a:lumMod val="25000"/>
                  </a:schemeClr>
                </a:solidFill>
              </a:rPr>
              <a:t> dataset </a:t>
            </a:r>
            <a:r>
              <a:rPr lang="it-IT" sz="2000" dirty="0" err="1">
                <a:solidFill>
                  <a:schemeClr val="bg2">
                    <a:lumMod val="25000"/>
                  </a:schemeClr>
                </a:solidFill>
              </a:rPr>
              <a:t>problems</a:t>
            </a:r>
            <a:endParaRPr lang="it-IT" sz="2000" dirty="0">
              <a:solidFill>
                <a:schemeClr val="bg2">
                  <a:lumMod val="25000"/>
                </a:schemeClr>
              </a:solidFill>
            </a:endParaRPr>
          </a:p>
        </p:txBody>
      </p:sp>
      <p:cxnSp>
        <p:nvCxnSpPr>
          <p:cNvPr id="10" name="Connettore diritto 9" descr="Linea grigio chiaro che separa il testo e le immagini di morphing">
            <a:extLst>
              <a:ext uri="{FF2B5EF4-FFF2-40B4-BE49-F238E27FC236}">
                <a16:creationId xmlns:a16="http://schemas.microsoft.com/office/drawing/2014/main" id="{52592D75-8038-414E-B0FF-8FA3ADA67DE2}"/>
              </a:ext>
            </a:extLst>
          </p:cNvPr>
          <p:cNvCxnSpPr>
            <a:cxnSpLocks/>
          </p:cNvCxnSpPr>
          <p:nvPr/>
        </p:nvCxnSpPr>
        <p:spPr>
          <a:xfrm>
            <a:off x="6536800" y="1546328"/>
            <a:ext cx="0" cy="4642491"/>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5DE6AA55-27E2-4EC7-A699-E8FC13985AC7}"/>
              </a:ext>
            </a:extLst>
          </p:cNvPr>
          <p:cNvSpPr txBox="1"/>
          <p:nvPr/>
        </p:nvSpPr>
        <p:spPr>
          <a:xfrm>
            <a:off x="7308918" y="4312097"/>
            <a:ext cx="3873783" cy="830997"/>
          </a:xfrm>
          <a:prstGeom prst="rect">
            <a:avLst/>
          </a:prstGeom>
          <a:noFill/>
        </p:spPr>
        <p:txBody>
          <a:bodyPr wrap="square" rtlCol="0">
            <a:spAutoFit/>
          </a:bodyPr>
          <a:lstStyle/>
          <a:p>
            <a:pPr marL="285750" indent="-285750">
              <a:buFont typeface="Arial" panose="020B0604020202020204" pitchFamily="34" charset="0"/>
              <a:buChar char="•"/>
            </a:pPr>
            <a:r>
              <a:rPr lang="it-IT" sz="1200" dirty="0" err="1">
                <a:solidFill>
                  <a:schemeClr val="bg2">
                    <a:lumMod val="25000"/>
                  </a:schemeClr>
                </a:solidFill>
              </a:rPr>
              <a:t>Redundancy</a:t>
            </a:r>
            <a:endParaRPr lang="it-IT" sz="1200" dirty="0">
              <a:solidFill>
                <a:schemeClr val="bg2">
                  <a:lumMod val="25000"/>
                </a:schemeClr>
              </a:solidFill>
            </a:endParaRPr>
          </a:p>
          <a:p>
            <a:pPr marL="285750" indent="-285750">
              <a:buFont typeface="Arial" panose="020B0604020202020204" pitchFamily="34" charset="0"/>
              <a:buChar char="•"/>
            </a:pPr>
            <a:r>
              <a:rPr lang="it-IT" sz="1200" dirty="0">
                <a:solidFill>
                  <a:schemeClr val="bg2">
                    <a:lumMod val="25000"/>
                  </a:schemeClr>
                </a:solidFill>
              </a:rPr>
              <a:t>Background </a:t>
            </a:r>
            <a:r>
              <a:rPr lang="it-IT" sz="1200" dirty="0" err="1">
                <a:solidFill>
                  <a:schemeClr val="bg2">
                    <a:lumMod val="25000"/>
                  </a:schemeClr>
                </a:solidFill>
              </a:rPr>
              <a:t>informations</a:t>
            </a:r>
            <a:endParaRPr lang="it-IT" sz="1200" dirty="0">
              <a:solidFill>
                <a:schemeClr val="bg2">
                  <a:lumMod val="25000"/>
                </a:schemeClr>
              </a:solidFill>
            </a:endParaRPr>
          </a:p>
          <a:p>
            <a:pPr marL="285750" indent="-285750">
              <a:buFont typeface="Arial" panose="020B0604020202020204" pitchFamily="34" charset="0"/>
              <a:buChar char="•"/>
            </a:pPr>
            <a:r>
              <a:rPr lang="it-IT" sz="1200" dirty="0">
                <a:solidFill>
                  <a:schemeClr val="bg2">
                    <a:lumMod val="25000"/>
                  </a:schemeClr>
                </a:solidFill>
              </a:rPr>
              <a:t>Low </a:t>
            </a:r>
            <a:r>
              <a:rPr lang="it-IT" sz="1200" dirty="0" err="1">
                <a:solidFill>
                  <a:schemeClr val="bg2">
                    <a:lumMod val="25000"/>
                  </a:schemeClr>
                </a:solidFill>
              </a:rPr>
              <a:t>temporal</a:t>
            </a:r>
            <a:r>
              <a:rPr lang="it-IT" sz="1200" dirty="0">
                <a:solidFill>
                  <a:schemeClr val="bg2">
                    <a:lumMod val="25000"/>
                  </a:schemeClr>
                </a:solidFill>
              </a:rPr>
              <a:t> </a:t>
            </a:r>
            <a:r>
              <a:rPr lang="it-IT" sz="1200" dirty="0" err="1">
                <a:solidFill>
                  <a:schemeClr val="bg2">
                    <a:lumMod val="25000"/>
                  </a:schemeClr>
                </a:solidFill>
              </a:rPr>
              <a:t>resolution</a:t>
            </a:r>
            <a:r>
              <a:rPr lang="it-IT" sz="1200" dirty="0">
                <a:solidFill>
                  <a:schemeClr val="bg2">
                    <a:lumMod val="25000"/>
                  </a:schemeClr>
                </a:solidFill>
              </a:rPr>
              <a:t> for fast </a:t>
            </a:r>
            <a:r>
              <a:rPr lang="it-IT" sz="1200" dirty="0" err="1">
                <a:solidFill>
                  <a:schemeClr val="bg2">
                    <a:lumMod val="25000"/>
                  </a:schemeClr>
                </a:solidFill>
              </a:rPr>
              <a:t>moving</a:t>
            </a:r>
            <a:r>
              <a:rPr lang="it-IT" sz="1200" dirty="0">
                <a:solidFill>
                  <a:schemeClr val="bg2">
                    <a:lumMod val="25000"/>
                  </a:schemeClr>
                </a:solidFill>
              </a:rPr>
              <a:t> </a:t>
            </a:r>
            <a:r>
              <a:rPr lang="it-IT" sz="1200" dirty="0" err="1">
                <a:solidFill>
                  <a:schemeClr val="bg2">
                    <a:lumMod val="25000"/>
                  </a:schemeClr>
                </a:solidFill>
              </a:rPr>
              <a:t>objects</a:t>
            </a:r>
            <a:endParaRPr lang="it-IT" sz="1200" dirty="0">
              <a:solidFill>
                <a:schemeClr val="bg2">
                  <a:lumMod val="25000"/>
                </a:schemeClr>
              </a:solidFill>
            </a:endParaRPr>
          </a:p>
          <a:p>
            <a:pPr marL="285750" indent="-285750">
              <a:buFont typeface="Arial" panose="020B0604020202020204" pitchFamily="34" charset="0"/>
              <a:buChar char="•"/>
            </a:pPr>
            <a:endParaRPr lang="it-IT" sz="1200" dirty="0">
              <a:solidFill>
                <a:schemeClr val="bg2">
                  <a:lumMod val="25000"/>
                </a:schemeClr>
              </a:solidFill>
            </a:endParaRPr>
          </a:p>
        </p:txBody>
      </p:sp>
      <p:sp>
        <p:nvSpPr>
          <p:cNvPr id="12" name="CasellaDiTesto 11">
            <a:extLst>
              <a:ext uri="{FF2B5EF4-FFF2-40B4-BE49-F238E27FC236}">
                <a16:creationId xmlns:a16="http://schemas.microsoft.com/office/drawing/2014/main" id="{FF88FCD5-33A0-48AA-8D83-F3A07C650E1B}"/>
              </a:ext>
            </a:extLst>
          </p:cNvPr>
          <p:cNvSpPr txBox="1"/>
          <p:nvPr/>
        </p:nvSpPr>
        <p:spPr>
          <a:xfrm>
            <a:off x="7308918" y="1900555"/>
            <a:ext cx="4288346" cy="276999"/>
          </a:xfrm>
          <a:prstGeom prst="rect">
            <a:avLst/>
          </a:prstGeom>
          <a:noFill/>
        </p:spPr>
        <p:txBody>
          <a:bodyPr wrap="square" rtlCol="0">
            <a:spAutoFit/>
          </a:bodyPr>
          <a:lstStyle/>
          <a:p>
            <a:r>
              <a:rPr lang="en-US" sz="1200" dirty="0"/>
              <a:t>The problem of human joints localization in images or videos</a:t>
            </a:r>
            <a:endParaRPr lang="it-IT" sz="1200" dirty="0">
              <a:solidFill>
                <a:schemeClr val="bg2">
                  <a:lumMod val="25000"/>
                </a:schemeClr>
              </a:solidFill>
            </a:endParaRPr>
          </a:p>
        </p:txBody>
      </p:sp>
      <p:graphicFrame>
        <p:nvGraphicFramePr>
          <p:cNvPr id="5" name="Oggetto 4">
            <a:extLst>
              <a:ext uri="{FF2B5EF4-FFF2-40B4-BE49-F238E27FC236}">
                <a16:creationId xmlns:a16="http://schemas.microsoft.com/office/drawing/2014/main" id="{6B72FDFB-1259-4370-9873-D8426EBA91DD}"/>
              </a:ext>
            </a:extLst>
          </p:cNvPr>
          <p:cNvGraphicFramePr>
            <a:graphicFrameLocks noChangeAspect="1"/>
          </p:cNvGraphicFramePr>
          <p:nvPr>
            <p:extLst>
              <p:ext uri="{D42A27DB-BD31-4B8C-83A1-F6EECF244321}">
                <p14:modId xmlns:p14="http://schemas.microsoft.com/office/powerpoint/2010/main" val="1235668909"/>
              </p:ext>
            </p:extLst>
          </p:nvPr>
        </p:nvGraphicFramePr>
        <p:xfrm>
          <a:off x="765577" y="1776225"/>
          <a:ext cx="5330423" cy="4061754"/>
        </p:xfrm>
        <a:graphic>
          <a:graphicData uri="http://schemas.openxmlformats.org/presentationml/2006/ole">
            <mc:AlternateContent xmlns:mc="http://schemas.openxmlformats.org/markup-compatibility/2006">
              <mc:Choice xmlns:v="urn:schemas-microsoft-com:vml" Requires="v">
                <p:oleObj spid="_x0000_s1028" name="Image" r:id="rId4" imgW="6717240" imgH="5117400" progId="Photoshop.Image.16">
                  <p:embed/>
                </p:oleObj>
              </mc:Choice>
              <mc:Fallback>
                <p:oleObj name="Image" r:id="rId4" imgW="6717240" imgH="5117400" progId="Photoshop.Image.16">
                  <p:embed/>
                  <p:pic>
                    <p:nvPicPr>
                      <p:cNvPr id="5" name="Oggetto 4">
                        <a:extLst>
                          <a:ext uri="{FF2B5EF4-FFF2-40B4-BE49-F238E27FC236}">
                            <a16:creationId xmlns:a16="http://schemas.microsoft.com/office/drawing/2014/main" id="{6B72FDFB-1259-4370-9873-D8426EBA91DD}"/>
                          </a:ext>
                        </a:extLst>
                      </p:cNvPr>
                      <p:cNvPicPr/>
                      <p:nvPr/>
                    </p:nvPicPr>
                    <p:blipFill>
                      <a:blip r:embed="rId5"/>
                      <a:stretch>
                        <a:fillRect/>
                      </a:stretch>
                    </p:blipFill>
                    <p:spPr>
                      <a:xfrm>
                        <a:off x="765577" y="1776225"/>
                        <a:ext cx="5330423" cy="4061754"/>
                      </a:xfrm>
                      <a:prstGeom prst="rect">
                        <a:avLst/>
                      </a:prstGeom>
                    </p:spPr>
                  </p:pic>
                </p:oleObj>
              </mc:Fallback>
            </mc:AlternateContent>
          </a:graphicData>
        </a:graphic>
      </p:graphicFrame>
      <p:sp>
        <p:nvSpPr>
          <p:cNvPr id="15" name="CasellaDiTesto 14">
            <a:extLst>
              <a:ext uri="{FF2B5EF4-FFF2-40B4-BE49-F238E27FC236}">
                <a16:creationId xmlns:a16="http://schemas.microsoft.com/office/drawing/2014/main" id="{8EE45CE9-436B-4083-B630-0DA2CC4EE66F}"/>
              </a:ext>
            </a:extLst>
          </p:cNvPr>
          <p:cNvSpPr txBox="1"/>
          <p:nvPr/>
        </p:nvSpPr>
        <p:spPr>
          <a:xfrm>
            <a:off x="7314762" y="5542488"/>
            <a:ext cx="3845977"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bg2">
                    <a:lumMod val="25000"/>
                  </a:schemeClr>
                </a:solidFill>
              </a:rPr>
              <a:t>Higher dynamic range and temporal resolution</a:t>
            </a:r>
          </a:p>
          <a:p>
            <a:pPr marL="171450" indent="-171450">
              <a:buFont typeface="Arial" panose="020B0604020202020204" pitchFamily="34" charset="0"/>
              <a:buChar char="•"/>
            </a:pPr>
            <a:r>
              <a:rPr lang="en-US" sz="1200" dirty="0">
                <a:solidFill>
                  <a:schemeClr val="bg2">
                    <a:lumMod val="25000"/>
                  </a:schemeClr>
                </a:solidFill>
              </a:rPr>
              <a:t>Lower power budget</a:t>
            </a:r>
          </a:p>
          <a:p>
            <a:pPr marL="171450" indent="-171450">
              <a:buFont typeface="Arial" panose="020B0604020202020204" pitchFamily="34" charset="0"/>
              <a:buChar char="•"/>
            </a:pPr>
            <a:r>
              <a:rPr lang="en-US" sz="1200" dirty="0">
                <a:solidFill>
                  <a:schemeClr val="bg2">
                    <a:lumMod val="25000"/>
                  </a:schemeClr>
                </a:solidFill>
              </a:rPr>
              <a:t>Reduced data-transfer bandwidth</a:t>
            </a:r>
            <a:endParaRPr lang="it-IT" sz="1200" dirty="0">
              <a:solidFill>
                <a:schemeClr val="bg2">
                  <a:lumMod val="25000"/>
                </a:schemeClr>
              </a:solidFill>
            </a:endParaRPr>
          </a:p>
        </p:txBody>
      </p:sp>
      <p:sp>
        <p:nvSpPr>
          <p:cNvPr id="17" name="Ovale 16" descr="Piccolo cerchio">
            <a:extLst>
              <a:ext uri="{FF2B5EF4-FFF2-40B4-BE49-F238E27FC236}">
                <a16:creationId xmlns:a16="http://schemas.microsoft.com/office/drawing/2014/main" id="{A062A523-55F9-4A52-85A8-18BAB7D8C8DE}"/>
              </a:ext>
            </a:extLst>
          </p:cNvPr>
          <p:cNvSpPr/>
          <p:nvPr/>
        </p:nvSpPr>
        <p:spPr bwMode="blackWhite">
          <a:xfrm>
            <a:off x="6871821" y="1572199"/>
            <a:ext cx="254755" cy="242891"/>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0" name="Ovale 19" descr="Piccolo cerchio">
            <a:extLst>
              <a:ext uri="{FF2B5EF4-FFF2-40B4-BE49-F238E27FC236}">
                <a16:creationId xmlns:a16="http://schemas.microsoft.com/office/drawing/2014/main" id="{44F333DE-E2D3-4D8A-AC7E-440D5E523A90}"/>
              </a:ext>
            </a:extLst>
          </p:cNvPr>
          <p:cNvSpPr/>
          <p:nvPr/>
        </p:nvSpPr>
        <p:spPr bwMode="blackWhite">
          <a:xfrm>
            <a:off x="6871822" y="5189238"/>
            <a:ext cx="254754" cy="242891"/>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3" name="Ovale 22" descr="Piccolo cerchio">
            <a:extLst>
              <a:ext uri="{FF2B5EF4-FFF2-40B4-BE49-F238E27FC236}">
                <a16:creationId xmlns:a16="http://schemas.microsoft.com/office/drawing/2014/main" id="{85D2F738-9E05-4DB1-80B0-65011A0189B2}"/>
              </a:ext>
            </a:extLst>
          </p:cNvPr>
          <p:cNvSpPr/>
          <p:nvPr/>
        </p:nvSpPr>
        <p:spPr bwMode="blackWhite">
          <a:xfrm>
            <a:off x="6871822" y="4027348"/>
            <a:ext cx="249979" cy="242891"/>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18" name="CasellaDiTesto 17">
            <a:extLst>
              <a:ext uri="{FF2B5EF4-FFF2-40B4-BE49-F238E27FC236}">
                <a16:creationId xmlns:a16="http://schemas.microsoft.com/office/drawing/2014/main" id="{AB99AE02-4A5C-5B4C-833F-C85B7A36A719}"/>
              </a:ext>
            </a:extLst>
          </p:cNvPr>
          <p:cNvSpPr txBox="1"/>
          <p:nvPr/>
        </p:nvSpPr>
        <p:spPr>
          <a:xfrm>
            <a:off x="7387129" y="2755617"/>
            <a:ext cx="3845980" cy="1200329"/>
          </a:xfrm>
          <a:prstGeom prst="rect">
            <a:avLst/>
          </a:prstGeom>
          <a:noFill/>
        </p:spPr>
        <p:txBody>
          <a:bodyPr wrap="square" rtlCol="0">
            <a:spAutoFit/>
          </a:bodyPr>
          <a:lstStyle/>
          <a:p>
            <a:r>
              <a:rPr lang="it-IT" sz="1200" dirty="0">
                <a:solidFill>
                  <a:schemeClr val="bg2">
                    <a:lumMod val="25000"/>
                  </a:schemeClr>
                </a:solidFill>
              </a:rPr>
              <a:t>Real time </a:t>
            </a:r>
            <a:r>
              <a:rPr lang="it-IT" sz="1200" dirty="0" err="1">
                <a:solidFill>
                  <a:schemeClr val="bg2">
                    <a:lumMod val="25000"/>
                  </a:schemeClr>
                </a:solidFill>
              </a:rPr>
              <a:t>applications</a:t>
            </a:r>
            <a:endParaRPr lang="it-IT" sz="1200" dirty="0">
              <a:solidFill>
                <a:schemeClr val="bg2">
                  <a:lumMod val="25000"/>
                </a:schemeClr>
              </a:solidFill>
            </a:endParaRPr>
          </a:p>
          <a:p>
            <a:pPr marL="285750" indent="-285750">
              <a:buFont typeface="Arial" panose="020B0604020202020204" pitchFamily="34" charset="0"/>
              <a:buChar char="•"/>
            </a:pPr>
            <a:r>
              <a:rPr lang="en-US" sz="1200" dirty="0">
                <a:solidFill>
                  <a:schemeClr val="bg2">
                    <a:lumMod val="25000"/>
                  </a:schemeClr>
                </a:solidFill>
              </a:rPr>
              <a:t>Virtual reality</a:t>
            </a:r>
          </a:p>
          <a:p>
            <a:pPr marL="285750" indent="-285750">
              <a:buFont typeface="Arial" panose="020B0604020202020204" pitchFamily="34" charset="0"/>
              <a:buChar char="•"/>
            </a:pPr>
            <a:r>
              <a:rPr lang="en-US" sz="1200" dirty="0">
                <a:solidFill>
                  <a:schemeClr val="bg2">
                    <a:lumMod val="25000"/>
                  </a:schemeClr>
                </a:solidFill>
              </a:rPr>
              <a:t>Gaming</a:t>
            </a:r>
          </a:p>
          <a:p>
            <a:pPr marL="285750" indent="-285750">
              <a:buFont typeface="Arial" panose="020B0604020202020204" pitchFamily="34" charset="0"/>
              <a:buChar char="•"/>
            </a:pPr>
            <a:r>
              <a:rPr lang="en-US" sz="1200" dirty="0">
                <a:solidFill>
                  <a:schemeClr val="bg2">
                    <a:lumMod val="25000"/>
                  </a:schemeClr>
                </a:solidFill>
              </a:rPr>
              <a:t>Accident detection</a:t>
            </a:r>
            <a:endParaRPr lang="it-IT" sz="1200" dirty="0">
              <a:solidFill>
                <a:schemeClr val="bg2">
                  <a:lumMod val="25000"/>
                </a:schemeClr>
              </a:solidFill>
            </a:endParaRPr>
          </a:p>
          <a:p>
            <a:pPr marL="285750" indent="-285750">
              <a:buFont typeface="Arial" panose="020B0604020202020204" pitchFamily="34" charset="0"/>
              <a:buChar char="•"/>
            </a:pPr>
            <a:r>
              <a:rPr lang="en-US" sz="1200" dirty="0">
                <a:solidFill>
                  <a:schemeClr val="bg2">
                    <a:lumMod val="25000"/>
                  </a:schemeClr>
                </a:solidFill>
              </a:rPr>
              <a:t>Movement feedback in rehabilitation therapy</a:t>
            </a:r>
          </a:p>
          <a:p>
            <a:endParaRPr lang="it-IT" sz="1200" dirty="0">
              <a:solidFill>
                <a:schemeClr val="bg2">
                  <a:lumMod val="25000"/>
                </a:schemeClr>
              </a:solidFill>
            </a:endParaRPr>
          </a:p>
        </p:txBody>
      </p:sp>
      <p:sp>
        <p:nvSpPr>
          <p:cNvPr id="19" name="CasellaDiTesto 18">
            <a:extLst>
              <a:ext uri="{FF2B5EF4-FFF2-40B4-BE49-F238E27FC236}">
                <a16:creationId xmlns:a16="http://schemas.microsoft.com/office/drawing/2014/main" id="{00B6D456-9FB1-644C-BB65-53858016A9C2}"/>
              </a:ext>
            </a:extLst>
          </p:cNvPr>
          <p:cNvSpPr txBox="1"/>
          <p:nvPr/>
        </p:nvSpPr>
        <p:spPr>
          <a:xfrm>
            <a:off x="7387129" y="2285045"/>
            <a:ext cx="1850623" cy="400110"/>
          </a:xfrm>
          <a:prstGeom prst="rect">
            <a:avLst/>
          </a:prstGeom>
          <a:noFill/>
        </p:spPr>
        <p:txBody>
          <a:bodyPr wrap="square" rtlCol="0">
            <a:spAutoFit/>
          </a:bodyPr>
          <a:lstStyle/>
          <a:p>
            <a:pPr>
              <a:buSzPct val="140000"/>
            </a:pPr>
            <a:r>
              <a:rPr lang="it-IT" sz="2000" dirty="0">
                <a:solidFill>
                  <a:schemeClr val="bg2">
                    <a:lumMod val="25000"/>
                  </a:schemeClr>
                </a:solidFill>
              </a:rPr>
              <a:t>Applications</a:t>
            </a:r>
          </a:p>
        </p:txBody>
      </p:sp>
      <p:sp>
        <p:nvSpPr>
          <p:cNvPr id="21" name="Ovale 20" descr="Piccolo cerchio">
            <a:extLst>
              <a:ext uri="{FF2B5EF4-FFF2-40B4-BE49-F238E27FC236}">
                <a16:creationId xmlns:a16="http://schemas.microsoft.com/office/drawing/2014/main" id="{A1E5CE33-017C-354D-85BD-6064F42E5210}"/>
              </a:ext>
            </a:extLst>
          </p:cNvPr>
          <p:cNvSpPr/>
          <p:nvPr/>
        </p:nvSpPr>
        <p:spPr bwMode="blackWhite">
          <a:xfrm>
            <a:off x="6868123" y="2363654"/>
            <a:ext cx="249973" cy="242891"/>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C54AE40-6217-40E2-9955-EFBF8F075D80}"/>
              </a:ext>
            </a:extLst>
          </p:cNvPr>
          <p:cNvSpPr>
            <a:spLocks noGrp="1"/>
          </p:cNvSpPr>
          <p:nvPr>
            <p:ph sz="quarter" idx="10"/>
          </p:nvPr>
        </p:nvSpPr>
        <p:spPr>
          <a:xfrm>
            <a:off x="1098134" y="4475764"/>
            <a:ext cx="3989820" cy="1120402"/>
          </a:xfrm>
        </p:spPr>
        <p:txBody>
          <a:bodyPr>
            <a:noAutofit/>
          </a:bodyPr>
          <a:lstStyle/>
          <a:p>
            <a:pPr>
              <a:lnSpc>
                <a:spcPct val="100000"/>
              </a:lnSpc>
              <a:spcBef>
                <a:spcPts val="0"/>
              </a:spcBef>
              <a:spcAft>
                <a:spcPts val="0"/>
              </a:spcAft>
            </a:pPr>
            <a:r>
              <a:rPr lang="en-US" sz="1600" dirty="0">
                <a:solidFill>
                  <a:schemeClr val="bg2">
                    <a:lumMod val="25000"/>
                  </a:schemeClr>
                </a:solidFill>
                <a:cs typeface="Calibri Light" panose="020F0302020204030204" pitchFamily="34" charset="0"/>
              </a:rPr>
              <a:t>CNN have been applied to the output of event-based cameras only to solve:</a:t>
            </a:r>
          </a:p>
          <a:p>
            <a:pPr indent="-285750">
              <a:lnSpc>
                <a:spcPct val="100000"/>
              </a:lnSpc>
              <a:spcBef>
                <a:spcPts val="0"/>
              </a:spcBef>
              <a:spcAft>
                <a:spcPts val="0"/>
              </a:spcAft>
              <a:buFont typeface="Arial" panose="020B0604020202020204" pitchFamily="34" charset="0"/>
              <a:buChar char="•"/>
            </a:pPr>
            <a:r>
              <a:rPr lang="en-US" sz="1600" b="1" dirty="0">
                <a:solidFill>
                  <a:schemeClr val="bg2">
                    <a:lumMod val="25000"/>
                  </a:schemeClr>
                </a:solidFill>
                <a:cs typeface="Calibri Light" panose="020F0302020204030204" pitchFamily="34" charset="0"/>
              </a:rPr>
              <a:t>classification</a:t>
            </a:r>
            <a:r>
              <a:rPr lang="en-US" sz="1600" dirty="0">
                <a:solidFill>
                  <a:schemeClr val="bg2">
                    <a:lumMod val="25000"/>
                  </a:schemeClr>
                </a:solidFill>
                <a:cs typeface="Calibri Light" panose="020F0302020204030204" pitchFamily="34" charset="0"/>
              </a:rPr>
              <a:t> problems [1]</a:t>
            </a:r>
          </a:p>
          <a:p>
            <a:pPr indent="-285750">
              <a:lnSpc>
                <a:spcPct val="100000"/>
              </a:lnSpc>
              <a:spcBef>
                <a:spcPts val="0"/>
              </a:spcBef>
              <a:spcAft>
                <a:spcPts val="0"/>
              </a:spcAft>
              <a:buFont typeface="Arial" panose="020B0604020202020204" pitchFamily="34" charset="0"/>
              <a:buChar char="•"/>
            </a:pPr>
            <a:r>
              <a:rPr lang="en-US" sz="1600" b="1" dirty="0">
                <a:solidFill>
                  <a:schemeClr val="bg2">
                    <a:lumMod val="25000"/>
                  </a:schemeClr>
                </a:solidFill>
                <a:cs typeface="Calibri Light" panose="020F0302020204030204" pitchFamily="34" charset="0"/>
              </a:rPr>
              <a:t>regression</a:t>
            </a:r>
            <a:r>
              <a:rPr lang="en-US" sz="1600" dirty="0">
                <a:solidFill>
                  <a:schemeClr val="bg2">
                    <a:lumMod val="25000"/>
                  </a:schemeClr>
                </a:solidFill>
                <a:cs typeface="Calibri Light" panose="020F0302020204030204" pitchFamily="34" charset="0"/>
              </a:rPr>
              <a:t> problem (</a:t>
            </a:r>
            <a:r>
              <a:rPr lang="en-US" sz="1600" b="1" dirty="0">
                <a:solidFill>
                  <a:schemeClr val="bg2">
                    <a:lumMod val="25000"/>
                  </a:schemeClr>
                </a:solidFill>
                <a:cs typeface="Calibri Light" panose="020F0302020204030204" pitchFamily="34" charset="0"/>
              </a:rPr>
              <a:t>single</a:t>
            </a:r>
            <a:r>
              <a:rPr lang="en-US" sz="1600" dirty="0">
                <a:solidFill>
                  <a:schemeClr val="bg2">
                    <a:lumMod val="25000"/>
                  </a:schemeClr>
                </a:solidFill>
                <a:cs typeface="Calibri Light" panose="020F0302020204030204" pitchFamily="34" charset="0"/>
              </a:rPr>
              <a:t> output) [3]</a:t>
            </a:r>
          </a:p>
        </p:txBody>
      </p:sp>
      <p:sp>
        <p:nvSpPr>
          <p:cNvPr id="10" name="Titolo 7">
            <a:extLst>
              <a:ext uri="{FF2B5EF4-FFF2-40B4-BE49-F238E27FC236}">
                <a16:creationId xmlns:a16="http://schemas.microsoft.com/office/drawing/2014/main" id="{6D26FC83-9F54-4896-9FF3-4E67F20349EE}"/>
              </a:ext>
            </a:extLst>
          </p:cNvPr>
          <p:cNvSpPr>
            <a:spLocks noGrp="1"/>
          </p:cNvSpPr>
          <p:nvPr>
            <p:ph type="title"/>
          </p:nvPr>
        </p:nvSpPr>
        <p:spPr>
          <a:xfrm>
            <a:off x="553656" y="338836"/>
            <a:ext cx="10251568" cy="640080"/>
          </a:xfrm>
        </p:spPr>
        <p:txBody>
          <a:bodyPr rtlCol="0">
            <a:noAutofit/>
          </a:bodyPr>
          <a:lstStyle/>
          <a:p>
            <a:pPr rtl="0"/>
            <a:r>
              <a:rPr lang="it-IT" sz="3600" dirty="0">
                <a:latin typeface="+mn-lt"/>
                <a:ea typeface="Microsoft YaHei" panose="020B0503020204020204" pitchFamily="34" charset="-122"/>
                <a:cs typeface="Gisha" panose="020B0604020202020204" pitchFamily="34" charset="-79"/>
              </a:rPr>
              <a:t>State-of-the-Art</a:t>
            </a:r>
          </a:p>
        </p:txBody>
      </p:sp>
      <p:sp>
        <p:nvSpPr>
          <p:cNvPr id="2" name="CasellaDiTesto 1">
            <a:extLst>
              <a:ext uri="{FF2B5EF4-FFF2-40B4-BE49-F238E27FC236}">
                <a16:creationId xmlns:a16="http://schemas.microsoft.com/office/drawing/2014/main" id="{58BCA60D-A5CB-4CDF-9699-CC13566CA35D}"/>
              </a:ext>
            </a:extLst>
          </p:cNvPr>
          <p:cNvSpPr txBox="1"/>
          <p:nvPr/>
        </p:nvSpPr>
        <p:spPr>
          <a:xfrm>
            <a:off x="7262236" y="1534492"/>
            <a:ext cx="2781650" cy="369332"/>
          </a:xfrm>
          <a:prstGeom prst="rect">
            <a:avLst/>
          </a:prstGeom>
          <a:noFill/>
        </p:spPr>
        <p:txBody>
          <a:bodyPr wrap="square" rtlCol="0">
            <a:spAutoFit/>
          </a:bodyPr>
          <a:lstStyle/>
          <a:p>
            <a:r>
              <a:rPr lang="it-IT" b="1" dirty="0">
                <a:solidFill>
                  <a:schemeClr val="bg2">
                    <a:lumMod val="25000"/>
                  </a:schemeClr>
                </a:solidFill>
                <a:cs typeface="Calibri Light" panose="020F0302020204030204" pitchFamily="34" charset="0"/>
              </a:rPr>
              <a:t>Event-</a:t>
            </a:r>
            <a:r>
              <a:rPr lang="it-IT" b="1" dirty="0" err="1">
                <a:solidFill>
                  <a:schemeClr val="bg2">
                    <a:lumMod val="25000"/>
                  </a:schemeClr>
                </a:solidFill>
                <a:cs typeface="Calibri Light" panose="020F0302020204030204" pitchFamily="34" charset="0"/>
              </a:rPr>
              <a:t>based</a:t>
            </a:r>
            <a:r>
              <a:rPr lang="it-IT" b="1" dirty="0">
                <a:solidFill>
                  <a:schemeClr val="bg2">
                    <a:lumMod val="25000"/>
                  </a:schemeClr>
                </a:solidFill>
                <a:cs typeface="Calibri Light" panose="020F0302020204030204" pitchFamily="34" charset="0"/>
              </a:rPr>
              <a:t> datasets</a:t>
            </a:r>
          </a:p>
        </p:txBody>
      </p:sp>
      <p:sp>
        <p:nvSpPr>
          <p:cNvPr id="4" name="CasellaDiTesto 3">
            <a:extLst>
              <a:ext uri="{FF2B5EF4-FFF2-40B4-BE49-F238E27FC236}">
                <a16:creationId xmlns:a16="http://schemas.microsoft.com/office/drawing/2014/main" id="{3E712E54-33B1-4A47-8209-FA46A796A104}"/>
              </a:ext>
            </a:extLst>
          </p:cNvPr>
          <p:cNvSpPr txBox="1"/>
          <p:nvPr/>
        </p:nvSpPr>
        <p:spPr>
          <a:xfrm>
            <a:off x="5856161" y="1921219"/>
            <a:ext cx="5541264" cy="2554545"/>
          </a:xfrm>
          <a:prstGeom prst="rect">
            <a:avLst/>
          </a:prstGeom>
          <a:noFill/>
        </p:spPr>
        <p:txBody>
          <a:bodyPr wrap="square" rtlCol="0">
            <a:noAutofit/>
          </a:bodyPr>
          <a:lstStyle/>
          <a:p>
            <a:pPr marL="285750" indent="-285750">
              <a:buFont typeface="Arial" panose="020B0604020202020204" pitchFamily="34" charset="0"/>
              <a:buChar char="•"/>
            </a:pPr>
            <a:r>
              <a:rPr lang="it-IT" sz="1600" dirty="0">
                <a:solidFill>
                  <a:schemeClr val="bg2">
                    <a:lumMod val="25000"/>
                  </a:schemeClr>
                </a:solidFill>
                <a:cs typeface="Calibri Light" panose="020F0302020204030204" pitchFamily="34" charset="0"/>
              </a:rPr>
              <a:t>3D HPE </a:t>
            </a:r>
            <a:r>
              <a:rPr lang="it-IT" sz="1600" dirty="0" err="1">
                <a:solidFill>
                  <a:schemeClr val="bg2">
                    <a:lumMod val="25000"/>
                  </a:schemeClr>
                </a:solidFill>
                <a:cs typeface="Calibri Light" panose="020F0302020204030204" pitchFamily="34" charset="0"/>
              </a:rPr>
              <a:t>commonly</a:t>
            </a:r>
            <a:r>
              <a:rPr lang="it-IT" sz="1600" dirty="0">
                <a:solidFill>
                  <a:schemeClr val="bg2">
                    <a:lumMod val="25000"/>
                  </a:schemeClr>
                </a:solidFill>
                <a:cs typeface="Calibri Light" panose="020F0302020204030204" pitchFamily="34" charset="0"/>
              </a:rPr>
              <a:t> use </a:t>
            </a:r>
            <a:r>
              <a:rPr lang="it-IT" sz="1600" b="1" dirty="0">
                <a:solidFill>
                  <a:schemeClr val="bg2">
                    <a:lumMod val="25000"/>
                  </a:schemeClr>
                </a:solidFill>
                <a:cs typeface="Calibri Light" panose="020F0302020204030204" pitchFamily="34" charset="0"/>
              </a:rPr>
              <a:t>frame-</a:t>
            </a:r>
            <a:r>
              <a:rPr lang="it-IT" sz="1600" b="1" dirty="0" err="1">
                <a:solidFill>
                  <a:schemeClr val="bg2">
                    <a:lumMod val="25000"/>
                  </a:schemeClr>
                </a:solidFill>
                <a:cs typeface="Calibri Light" panose="020F0302020204030204" pitchFamily="34" charset="0"/>
              </a:rPr>
              <a:t>based</a:t>
            </a:r>
            <a:r>
              <a:rPr lang="it-IT" sz="1600" b="1" dirty="0">
                <a:solidFill>
                  <a:schemeClr val="bg2">
                    <a:lumMod val="25000"/>
                  </a:schemeClr>
                </a:solidFill>
                <a:cs typeface="Calibri Light" panose="020F0302020204030204" pitchFamily="34" charset="0"/>
              </a:rPr>
              <a:t> dataset</a:t>
            </a:r>
            <a:r>
              <a:rPr lang="it-IT" sz="1600" dirty="0">
                <a:solidFill>
                  <a:schemeClr val="bg2">
                    <a:lumMod val="25000"/>
                  </a:schemeClr>
                </a:solidFill>
                <a:cs typeface="Calibri Light" panose="020F0302020204030204" pitchFamily="34" charset="0"/>
              </a:rPr>
              <a:t>. </a:t>
            </a:r>
            <a:r>
              <a:rPr lang="en-US" sz="1600" dirty="0">
                <a:solidFill>
                  <a:schemeClr val="bg2">
                    <a:lumMod val="25000"/>
                  </a:schemeClr>
                </a:solidFill>
                <a:cs typeface="Calibri Light" panose="020F0302020204030204" pitchFamily="34" charset="0"/>
              </a:rPr>
              <a:t>Most common are: </a:t>
            </a:r>
            <a:r>
              <a:rPr lang="en-US" sz="1600" dirty="0" err="1">
                <a:solidFill>
                  <a:schemeClr val="bg2">
                    <a:lumMod val="25000"/>
                  </a:schemeClr>
                </a:solidFill>
                <a:cs typeface="Calibri Light" panose="020F0302020204030204" pitchFamily="34" charset="0"/>
              </a:rPr>
              <a:t>HumanEva</a:t>
            </a:r>
            <a:r>
              <a:rPr lang="en-US" sz="1600" dirty="0">
                <a:solidFill>
                  <a:schemeClr val="bg2">
                    <a:lumMod val="25000"/>
                  </a:schemeClr>
                </a:solidFill>
                <a:cs typeface="Calibri Light" panose="020F0302020204030204" pitchFamily="34" charset="0"/>
              </a:rPr>
              <a:t> , Human3.6M , MPI-INF-3DHP and MADS .</a:t>
            </a:r>
            <a:endParaRPr lang="it-IT" sz="1600" dirty="0">
              <a:solidFill>
                <a:schemeClr val="bg2">
                  <a:lumMod val="25000"/>
                </a:schemeClr>
              </a:solidFill>
              <a:cs typeface="Calibri Light" panose="020F0302020204030204" pitchFamily="34" charset="0"/>
            </a:endParaRPr>
          </a:p>
          <a:p>
            <a:pPr marL="285750" indent="-285750">
              <a:buFont typeface="Arial" panose="020B0604020202020204" pitchFamily="34" charset="0"/>
              <a:buChar char="•"/>
            </a:pPr>
            <a:r>
              <a:rPr lang="en-US" sz="1600" dirty="0">
                <a:solidFill>
                  <a:schemeClr val="bg2">
                    <a:lumMod val="25000"/>
                  </a:schemeClr>
                </a:solidFill>
                <a:cs typeface="Calibri Light" panose="020F0302020204030204" pitchFamily="34" charset="0"/>
              </a:rPr>
              <a:t>DHP19: the </a:t>
            </a:r>
            <a:r>
              <a:rPr lang="en-US" sz="1600" b="1" dirty="0">
                <a:solidFill>
                  <a:schemeClr val="bg2">
                    <a:lumMod val="25000"/>
                  </a:schemeClr>
                </a:solidFill>
                <a:cs typeface="Calibri Light" panose="020F0302020204030204" pitchFamily="34" charset="0"/>
              </a:rPr>
              <a:t>only event-based dataset build for HPE</a:t>
            </a:r>
            <a:r>
              <a:rPr lang="en-US" sz="1600" dirty="0">
                <a:solidFill>
                  <a:schemeClr val="bg2">
                    <a:lumMod val="25000"/>
                  </a:schemeClr>
                </a:solidFill>
                <a:cs typeface="Calibri Light" panose="020F0302020204030204" pitchFamily="34" charset="0"/>
              </a:rPr>
              <a:t> Only two on human gestures or body movements [1],[2] among other event-based datasets. </a:t>
            </a:r>
            <a:endParaRPr lang="it-IT" sz="1600" dirty="0">
              <a:solidFill>
                <a:schemeClr val="bg2">
                  <a:lumMod val="25000"/>
                </a:schemeClr>
              </a:solidFill>
              <a:cs typeface="Calibri Light" panose="020F0302020204030204" pitchFamily="34" charset="0"/>
            </a:endParaRPr>
          </a:p>
          <a:p>
            <a:endParaRPr lang="it-IT" sz="1600" dirty="0">
              <a:solidFill>
                <a:schemeClr val="bg2">
                  <a:lumMod val="25000"/>
                </a:schemeClr>
              </a:solidFill>
              <a:cs typeface="Calibri Light" panose="020F0302020204030204" pitchFamily="34" charset="0"/>
            </a:endParaRPr>
          </a:p>
          <a:p>
            <a:endParaRPr lang="it-IT" sz="1600" dirty="0">
              <a:solidFill>
                <a:schemeClr val="bg2">
                  <a:lumMod val="25000"/>
                </a:schemeClr>
              </a:solidFill>
              <a:cs typeface="Calibri Light" panose="020F0302020204030204" pitchFamily="34" charset="0"/>
            </a:endParaRPr>
          </a:p>
          <a:p>
            <a:endParaRPr lang="it-IT" sz="1600" dirty="0"/>
          </a:p>
        </p:txBody>
      </p:sp>
      <p:sp>
        <p:nvSpPr>
          <p:cNvPr id="5" name="CasellaDiTesto 4">
            <a:extLst>
              <a:ext uri="{FF2B5EF4-FFF2-40B4-BE49-F238E27FC236}">
                <a16:creationId xmlns:a16="http://schemas.microsoft.com/office/drawing/2014/main" id="{3AD830C5-A29B-4507-8A64-9AC92C60B0D9}"/>
              </a:ext>
            </a:extLst>
          </p:cNvPr>
          <p:cNvSpPr txBox="1"/>
          <p:nvPr/>
        </p:nvSpPr>
        <p:spPr>
          <a:xfrm>
            <a:off x="2625775" y="4055266"/>
            <a:ext cx="934538" cy="369332"/>
          </a:xfrm>
          <a:prstGeom prst="rect">
            <a:avLst/>
          </a:prstGeom>
          <a:noFill/>
        </p:spPr>
        <p:txBody>
          <a:bodyPr wrap="square" rtlCol="0">
            <a:spAutoFit/>
          </a:bodyPr>
          <a:lstStyle/>
          <a:p>
            <a:r>
              <a:rPr lang="it-IT" b="1" dirty="0"/>
              <a:t>Tasks</a:t>
            </a:r>
          </a:p>
        </p:txBody>
      </p:sp>
      <p:sp>
        <p:nvSpPr>
          <p:cNvPr id="18" name="CasellaDiTesto 17">
            <a:extLst>
              <a:ext uri="{FF2B5EF4-FFF2-40B4-BE49-F238E27FC236}">
                <a16:creationId xmlns:a16="http://schemas.microsoft.com/office/drawing/2014/main" id="{628983B7-B08C-4724-880F-80769D8E4369}"/>
              </a:ext>
            </a:extLst>
          </p:cNvPr>
          <p:cNvSpPr txBox="1"/>
          <p:nvPr/>
        </p:nvSpPr>
        <p:spPr>
          <a:xfrm>
            <a:off x="6406628" y="4743577"/>
            <a:ext cx="4990797" cy="584775"/>
          </a:xfrm>
          <a:prstGeom prst="rect">
            <a:avLst/>
          </a:prstGeom>
          <a:noFill/>
        </p:spPr>
        <p:txBody>
          <a:bodyPr wrap="square" rtlCol="0">
            <a:spAutoFit/>
          </a:bodyPr>
          <a:lstStyle/>
          <a:p>
            <a:pPr marL="285750" indent="-285750">
              <a:spcBef>
                <a:spcPts val="0"/>
              </a:spcBef>
              <a:spcAft>
                <a:spcPts val="0"/>
              </a:spcAft>
              <a:buFont typeface="Arial" panose="020B0604020202020204" pitchFamily="34" charset="0"/>
              <a:buChar char="•"/>
            </a:pPr>
            <a:r>
              <a:rPr lang="en-US" sz="1600" dirty="0">
                <a:solidFill>
                  <a:schemeClr val="bg2">
                    <a:lumMod val="25000"/>
                  </a:schemeClr>
                </a:solidFill>
                <a:cs typeface="Calibri Light" panose="020F0302020204030204" pitchFamily="34" charset="0"/>
              </a:rPr>
              <a:t>Used method: 3D </a:t>
            </a:r>
            <a:r>
              <a:rPr lang="en-US" sz="1600" b="1" dirty="0">
                <a:solidFill>
                  <a:schemeClr val="bg2">
                    <a:lumMod val="25000"/>
                  </a:schemeClr>
                </a:solidFill>
                <a:cs typeface="Calibri Light" panose="020F0302020204030204" pitchFamily="34" charset="0"/>
              </a:rPr>
              <a:t>triangulation </a:t>
            </a:r>
          </a:p>
          <a:p>
            <a:pPr marL="285750" indent="-285750">
              <a:spcBef>
                <a:spcPts val="0"/>
              </a:spcBef>
              <a:spcAft>
                <a:spcPts val="0"/>
              </a:spcAft>
              <a:buFont typeface="Arial" panose="020B0604020202020204" pitchFamily="34" charset="0"/>
              <a:buChar char="•"/>
            </a:pPr>
            <a:r>
              <a:rPr lang="en-US" sz="1600" dirty="0">
                <a:solidFill>
                  <a:schemeClr val="bg2">
                    <a:lumMod val="25000"/>
                  </a:schemeClr>
                </a:solidFill>
                <a:cs typeface="Calibri Light" panose="020F0302020204030204" pitchFamily="34" charset="0"/>
              </a:rPr>
              <a:t>Other approach: 3D pose </a:t>
            </a:r>
            <a:r>
              <a:rPr lang="en-US" sz="1600" b="1" dirty="0">
                <a:solidFill>
                  <a:schemeClr val="bg2">
                    <a:lumMod val="25000"/>
                  </a:schemeClr>
                </a:solidFill>
                <a:cs typeface="Calibri Light" panose="020F0302020204030204" pitchFamily="34" charset="0"/>
              </a:rPr>
              <a:t>direct prediction </a:t>
            </a:r>
            <a:r>
              <a:rPr lang="en-US" sz="1600" dirty="0">
                <a:solidFill>
                  <a:schemeClr val="bg2">
                    <a:lumMod val="25000"/>
                  </a:schemeClr>
                </a:solidFill>
                <a:cs typeface="Calibri Light" panose="020F0302020204030204" pitchFamily="34" charset="0"/>
              </a:rPr>
              <a:t>[4],[5]</a:t>
            </a:r>
            <a:endParaRPr lang="it-IT" sz="1600" dirty="0">
              <a:solidFill>
                <a:schemeClr val="bg2">
                  <a:lumMod val="25000"/>
                </a:schemeClr>
              </a:solidFill>
              <a:cs typeface="Calibri Light" panose="020F0302020204030204" pitchFamily="34" charset="0"/>
            </a:endParaRPr>
          </a:p>
        </p:txBody>
      </p:sp>
      <p:sp>
        <p:nvSpPr>
          <p:cNvPr id="19" name="CasellaDiTesto 18">
            <a:extLst>
              <a:ext uri="{FF2B5EF4-FFF2-40B4-BE49-F238E27FC236}">
                <a16:creationId xmlns:a16="http://schemas.microsoft.com/office/drawing/2014/main" id="{BEB065B9-9D75-4B72-B41E-22273C926B33}"/>
              </a:ext>
            </a:extLst>
          </p:cNvPr>
          <p:cNvSpPr txBox="1"/>
          <p:nvPr/>
        </p:nvSpPr>
        <p:spPr>
          <a:xfrm>
            <a:off x="6372224" y="4055433"/>
            <a:ext cx="4433000" cy="369332"/>
          </a:xfrm>
          <a:prstGeom prst="rect">
            <a:avLst/>
          </a:prstGeom>
          <a:noFill/>
        </p:spPr>
        <p:txBody>
          <a:bodyPr wrap="square" rtlCol="0">
            <a:spAutoFit/>
          </a:bodyPr>
          <a:lstStyle/>
          <a:p>
            <a:pPr>
              <a:lnSpc>
                <a:spcPct val="100000"/>
              </a:lnSpc>
              <a:spcBef>
                <a:spcPts val="0"/>
              </a:spcBef>
              <a:spcAft>
                <a:spcPts val="0"/>
              </a:spcAft>
            </a:pPr>
            <a:r>
              <a:rPr lang="en-US" b="1" dirty="0">
                <a:solidFill>
                  <a:schemeClr val="bg2">
                    <a:lumMod val="25000"/>
                  </a:schemeClr>
                </a:solidFill>
                <a:cs typeface="Calibri Light" panose="020F0302020204030204" pitchFamily="34" charset="0"/>
              </a:rPr>
              <a:t>Approaches for 3D pose reconstruction</a:t>
            </a:r>
            <a:endParaRPr lang="it-IT" b="1" dirty="0"/>
          </a:p>
        </p:txBody>
      </p:sp>
      <p:sp>
        <p:nvSpPr>
          <p:cNvPr id="20" name="CasellaDiTesto 19">
            <a:extLst>
              <a:ext uri="{FF2B5EF4-FFF2-40B4-BE49-F238E27FC236}">
                <a16:creationId xmlns:a16="http://schemas.microsoft.com/office/drawing/2014/main" id="{477C4601-DD36-4192-9A84-471E35FEE066}"/>
              </a:ext>
            </a:extLst>
          </p:cNvPr>
          <p:cNvSpPr txBox="1"/>
          <p:nvPr/>
        </p:nvSpPr>
        <p:spPr>
          <a:xfrm>
            <a:off x="987008" y="5941934"/>
            <a:ext cx="10217983" cy="1785104"/>
          </a:xfrm>
          <a:prstGeom prst="rect">
            <a:avLst/>
          </a:prstGeom>
          <a:noFill/>
        </p:spPr>
        <p:txBody>
          <a:bodyPr wrap="square" rtlCol="0">
            <a:spAutoFit/>
          </a:bodyPr>
          <a:lstStyle/>
          <a:p>
            <a:r>
              <a:rPr lang="it-IT" sz="1000" dirty="0"/>
              <a:t>[1] </a:t>
            </a:r>
            <a:r>
              <a:rPr lang="en-US" sz="1000" dirty="0" err="1"/>
              <a:t>Arnon</a:t>
            </a:r>
            <a:r>
              <a:rPr lang="en-US" sz="1000" dirty="0"/>
              <a:t> Amir et al. A low power, fully event-based gesture recognition system</a:t>
            </a:r>
            <a:r>
              <a:rPr lang="it-IT" sz="1000" dirty="0"/>
              <a:t> [2] </a:t>
            </a:r>
            <a:r>
              <a:rPr lang="it-IT" sz="1000" dirty="0" err="1"/>
              <a:t>Yuhuang</a:t>
            </a:r>
            <a:r>
              <a:rPr lang="it-IT" sz="1000" dirty="0"/>
              <a:t> </a:t>
            </a:r>
            <a:r>
              <a:rPr lang="it-IT" sz="1000" dirty="0" err="1"/>
              <a:t>Hu</a:t>
            </a:r>
            <a:r>
              <a:rPr lang="it-IT" sz="1000" dirty="0"/>
              <a:t> et al. </a:t>
            </a:r>
            <a:r>
              <a:rPr lang="en-US" sz="1000" dirty="0"/>
              <a:t>DVS Benchmark Datasets for Object Tracking, Action Recognition and Object Recognition </a:t>
            </a:r>
            <a:r>
              <a:rPr lang="it-IT" sz="1000" dirty="0"/>
              <a:t>[3] Ana I et al. </a:t>
            </a:r>
            <a:r>
              <a:rPr lang="en-US" sz="1000" dirty="0"/>
              <a:t>Event-based vision meets deep learning on steering prediction for self-driving cars</a:t>
            </a:r>
            <a:r>
              <a:rPr lang="it-IT" sz="1000" dirty="0"/>
              <a:t> [4] </a:t>
            </a:r>
            <a:r>
              <a:rPr lang="en-US" sz="1000" dirty="0"/>
              <a:t>Dushyant Mehta et al. </a:t>
            </a:r>
            <a:r>
              <a:rPr lang="en-US" sz="1000" dirty="0" err="1"/>
              <a:t>Vnect</a:t>
            </a:r>
            <a:r>
              <a:rPr lang="en-US" sz="1000" dirty="0"/>
              <a:t>: Real-time 3D human pose estimation with a single RGB camera </a:t>
            </a:r>
            <a:r>
              <a:rPr lang="it-IT" sz="1000" dirty="0"/>
              <a:t>[5] Georgios </a:t>
            </a:r>
            <a:r>
              <a:rPr lang="it-IT" sz="1000" dirty="0" err="1"/>
              <a:t>Pavlakos</a:t>
            </a:r>
            <a:r>
              <a:rPr lang="it-IT" sz="1000" dirty="0"/>
              <a:t> et al. </a:t>
            </a:r>
            <a:r>
              <a:rPr lang="en-US" sz="1000" dirty="0"/>
              <a:t>Coarse-to-fine volumetric prediction for single-image 3D human pose</a:t>
            </a:r>
            <a:endParaRPr lang="it-IT" sz="1000" dirty="0"/>
          </a:p>
          <a:p>
            <a:endParaRPr lang="it-IT" sz="1000" dirty="0"/>
          </a:p>
          <a:p>
            <a:endParaRPr lang="it-IT" sz="1000" dirty="0"/>
          </a:p>
          <a:p>
            <a:endParaRPr lang="it-IT" sz="1000" dirty="0"/>
          </a:p>
          <a:p>
            <a:endParaRPr lang="it-IT" sz="1000" dirty="0"/>
          </a:p>
          <a:p>
            <a:endParaRPr lang="it-IT" sz="1000" dirty="0"/>
          </a:p>
          <a:p>
            <a:endParaRPr lang="it-IT" sz="1000" dirty="0"/>
          </a:p>
          <a:p>
            <a:endParaRPr lang="it-IT" sz="1000" dirty="0"/>
          </a:p>
          <a:p>
            <a:endParaRPr lang="it-IT" sz="1000" dirty="0"/>
          </a:p>
        </p:txBody>
      </p:sp>
      <p:graphicFrame>
        <p:nvGraphicFramePr>
          <p:cNvPr id="8" name="Oggetto 7">
            <a:extLst>
              <a:ext uri="{FF2B5EF4-FFF2-40B4-BE49-F238E27FC236}">
                <a16:creationId xmlns:a16="http://schemas.microsoft.com/office/drawing/2014/main" id="{3D1B62DE-DFCA-484A-B785-903393B5B6FC}"/>
              </a:ext>
            </a:extLst>
          </p:cNvPr>
          <p:cNvGraphicFramePr>
            <a:graphicFrameLocks noChangeAspect="1"/>
          </p:cNvGraphicFramePr>
          <p:nvPr>
            <p:extLst>
              <p:ext uri="{D42A27DB-BD31-4B8C-83A1-F6EECF244321}">
                <p14:modId xmlns:p14="http://schemas.microsoft.com/office/powerpoint/2010/main" val="1619842065"/>
              </p:ext>
            </p:extLst>
          </p:nvPr>
        </p:nvGraphicFramePr>
        <p:xfrm>
          <a:off x="553656" y="1595085"/>
          <a:ext cx="5173402" cy="2147594"/>
        </p:xfrm>
        <a:graphic>
          <a:graphicData uri="http://schemas.openxmlformats.org/presentationml/2006/ole">
            <mc:AlternateContent xmlns:mc="http://schemas.openxmlformats.org/markup-compatibility/2006">
              <mc:Choice xmlns:v="urn:schemas-microsoft-com:vml" Requires="v">
                <p:oleObj spid="_x0000_s2052" name="Image" r:id="rId4" imgW="6425280" imgH="2666520" progId="Photoshop.Image.16">
                  <p:embed/>
                </p:oleObj>
              </mc:Choice>
              <mc:Fallback>
                <p:oleObj name="Image" r:id="rId4" imgW="6425280" imgH="2666520" progId="Photoshop.Image.16">
                  <p:embed/>
                  <p:pic>
                    <p:nvPicPr>
                      <p:cNvPr id="8" name="Oggetto 7">
                        <a:extLst>
                          <a:ext uri="{FF2B5EF4-FFF2-40B4-BE49-F238E27FC236}">
                            <a16:creationId xmlns:a16="http://schemas.microsoft.com/office/drawing/2014/main" id="{3D1B62DE-DFCA-484A-B785-903393B5B6FC}"/>
                          </a:ext>
                        </a:extLst>
                      </p:cNvPr>
                      <p:cNvPicPr/>
                      <p:nvPr/>
                    </p:nvPicPr>
                    <p:blipFill>
                      <a:blip r:embed="rId5"/>
                      <a:stretch>
                        <a:fillRect/>
                      </a:stretch>
                    </p:blipFill>
                    <p:spPr>
                      <a:xfrm>
                        <a:off x="553656" y="1595085"/>
                        <a:ext cx="5173402" cy="2147594"/>
                      </a:xfrm>
                      <a:prstGeom prst="rect">
                        <a:avLst/>
                      </a:prstGeom>
                    </p:spPr>
                  </p:pic>
                </p:oleObj>
              </mc:Fallback>
            </mc:AlternateContent>
          </a:graphicData>
        </a:graphic>
      </p:graphicFrame>
      <p:sp>
        <p:nvSpPr>
          <p:cNvPr id="13" name="CasellaDiTesto 12">
            <a:extLst>
              <a:ext uri="{FF2B5EF4-FFF2-40B4-BE49-F238E27FC236}">
                <a16:creationId xmlns:a16="http://schemas.microsoft.com/office/drawing/2014/main" id="{A81E2226-E021-4A66-9EB7-09735B5E016A}"/>
              </a:ext>
            </a:extLst>
          </p:cNvPr>
          <p:cNvSpPr txBox="1"/>
          <p:nvPr/>
        </p:nvSpPr>
        <p:spPr>
          <a:xfrm>
            <a:off x="794574" y="3632554"/>
            <a:ext cx="4708758" cy="261610"/>
          </a:xfrm>
          <a:prstGeom prst="rect">
            <a:avLst/>
          </a:prstGeom>
          <a:noFill/>
        </p:spPr>
        <p:txBody>
          <a:bodyPr wrap="square" rtlCol="0">
            <a:spAutoFit/>
          </a:bodyPr>
          <a:lstStyle/>
          <a:p>
            <a:pPr algn="just"/>
            <a:r>
              <a:rPr lang="en-US" sz="1100" i="1" dirty="0"/>
              <a:t>Source: ‘’</a:t>
            </a:r>
            <a:r>
              <a:rPr lang="en-US" sz="1100" dirty="0"/>
              <a:t> A Low Power, Fully Event-Based Gesture Recognition System</a:t>
            </a:r>
            <a:r>
              <a:rPr lang="en-US" sz="1100" i="1" dirty="0"/>
              <a:t>’’ </a:t>
            </a:r>
            <a:endParaRPr lang="it-IT" sz="1100" i="1" dirty="0"/>
          </a:p>
        </p:txBody>
      </p:sp>
    </p:spTree>
    <p:extLst>
      <p:ext uri="{BB962C8B-B14F-4D97-AF65-F5344CB8AC3E}">
        <p14:creationId xmlns:p14="http://schemas.microsoft.com/office/powerpoint/2010/main" val="3663749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C10028-4966-432A-B762-1B46764CC342}"/>
              </a:ext>
            </a:extLst>
          </p:cNvPr>
          <p:cNvSpPr>
            <a:spLocks noGrp="1"/>
          </p:cNvSpPr>
          <p:nvPr>
            <p:ph type="title"/>
          </p:nvPr>
        </p:nvSpPr>
        <p:spPr>
          <a:xfrm>
            <a:off x="3439668" y="3429000"/>
            <a:ext cx="5312664" cy="640080"/>
          </a:xfrm>
        </p:spPr>
        <p:txBody>
          <a:bodyPr>
            <a:normAutofit/>
          </a:bodyPr>
          <a:lstStyle/>
          <a:p>
            <a:r>
              <a:rPr lang="it-IT" dirty="0">
                <a:solidFill>
                  <a:srgbClr val="D24726"/>
                </a:solidFill>
              </a:rPr>
              <a:t>Dataset and </a:t>
            </a:r>
            <a:r>
              <a:rPr lang="it-IT" dirty="0" err="1">
                <a:solidFill>
                  <a:srgbClr val="D24726"/>
                </a:solidFill>
              </a:rPr>
              <a:t>preprocessing</a:t>
            </a:r>
            <a:endParaRPr lang="it-IT" dirty="0">
              <a:solidFill>
                <a:srgbClr val="D24726"/>
              </a:solidFill>
            </a:endParaRPr>
          </a:p>
        </p:txBody>
      </p:sp>
    </p:spTree>
    <p:extLst>
      <p:ext uri="{BB962C8B-B14F-4D97-AF65-F5344CB8AC3E}">
        <p14:creationId xmlns:p14="http://schemas.microsoft.com/office/powerpoint/2010/main" val="3605180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D5E8B0B1-DBAE-4989-9B14-6609D6B235F1}"/>
              </a:ext>
            </a:extLst>
          </p:cNvPr>
          <p:cNvSpPr>
            <a:spLocks noGrp="1"/>
          </p:cNvSpPr>
          <p:nvPr>
            <p:ph idx="1"/>
          </p:nvPr>
        </p:nvSpPr>
        <p:spPr>
          <a:xfrm>
            <a:off x="1242415" y="1974580"/>
            <a:ext cx="4705463" cy="639804"/>
          </a:xfrm>
        </p:spPr>
        <p:txBody>
          <a:bodyPr>
            <a:noAutofit/>
          </a:bodyPr>
          <a:lstStyle/>
          <a:p>
            <a:pPr>
              <a:lnSpc>
                <a:spcPct val="100000"/>
              </a:lnSpc>
            </a:pPr>
            <a:r>
              <a:rPr lang="en-US" sz="1600" dirty="0"/>
              <a:t>DHP19 [1] is the </a:t>
            </a:r>
            <a:r>
              <a:rPr lang="en-US" sz="1600" b="1" dirty="0"/>
              <a:t>first</a:t>
            </a:r>
            <a:r>
              <a:rPr lang="en-US" sz="1600" dirty="0"/>
              <a:t> human pose dataset with data collected from DVS </a:t>
            </a:r>
            <a:r>
              <a:rPr lang="en-US" sz="1600" b="1" dirty="0"/>
              <a:t>event-based cameras</a:t>
            </a:r>
            <a:endParaRPr lang="it-IT" sz="1600" b="1" dirty="0">
              <a:solidFill>
                <a:schemeClr val="bg2">
                  <a:lumMod val="25000"/>
                </a:schemeClr>
              </a:solidFill>
              <a:cs typeface="Calibri Light" panose="020F0302020204030204" pitchFamily="34" charset="0"/>
            </a:endParaRPr>
          </a:p>
        </p:txBody>
      </p:sp>
      <p:sp>
        <p:nvSpPr>
          <p:cNvPr id="6" name="Titolo 7">
            <a:extLst>
              <a:ext uri="{FF2B5EF4-FFF2-40B4-BE49-F238E27FC236}">
                <a16:creationId xmlns:a16="http://schemas.microsoft.com/office/drawing/2014/main" id="{5D3E8C54-846E-41C7-B181-BED50C863833}"/>
              </a:ext>
            </a:extLst>
          </p:cNvPr>
          <p:cNvSpPr>
            <a:spLocks noGrp="1"/>
          </p:cNvSpPr>
          <p:nvPr>
            <p:ph type="title"/>
          </p:nvPr>
        </p:nvSpPr>
        <p:spPr>
          <a:xfrm>
            <a:off x="553656" y="338836"/>
            <a:ext cx="10251568" cy="640080"/>
          </a:xfrm>
        </p:spPr>
        <p:txBody>
          <a:bodyPr rtlCol="0">
            <a:noAutofit/>
          </a:bodyPr>
          <a:lstStyle/>
          <a:p>
            <a:pPr rtl="0"/>
            <a:r>
              <a:rPr lang="it-IT" sz="3600" dirty="0">
                <a:solidFill>
                  <a:schemeClr val="bg2">
                    <a:lumMod val="25000"/>
                  </a:schemeClr>
                </a:solidFill>
                <a:latin typeface="+mn-lt"/>
                <a:ea typeface="Microsoft YaHei" panose="020B0503020204020204" pitchFamily="34" charset="-122"/>
                <a:cs typeface="Gisha" panose="020B0604020202020204" pitchFamily="34" charset="-79"/>
              </a:rPr>
              <a:t>Dataset</a:t>
            </a:r>
          </a:p>
        </p:txBody>
      </p:sp>
      <p:pic>
        <p:nvPicPr>
          <p:cNvPr id="12" name="Immagine 11" descr="Immagine che contiene orologio&#10;&#10;Descrizione generata automaticamente">
            <a:extLst>
              <a:ext uri="{FF2B5EF4-FFF2-40B4-BE49-F238E27FC236}">
                <a16:creationId xmlns:a16="http://schemas.microsoft.com/office/drawing/2014/main" id="{57443AC8-FB2D-45E4-9328-3BD1B71CD242}"/>
              </a:ext>
            </a:extLst>
          </p:cNvPr>
          <p:cNvPicPr>
            <a:picLocks noChangeAspect="1"/>
          </p:cNvPicPr>
          <p:nvPr/>
        </p:nvPicPr>
        <p:blipFill>
          <a:blip r:embed="rId3"/>
          <a:stretch>
            <a:fillRect/>
          </a:stretch>
        </p:blipFill>
        <p:spPr>
          <a:xfrm>
            <a:off x="690219" y="3454094"/>
            <a:ext cx="3914935" cy="2010373"/>
          </a:xfrm>
          <a:prstGeom prst="rect">
            <a:avLst/>
          </a:prstGeom>
        </p:spPr>
      </p:pic>
      <mc:AlternateContent xmlns:mc="http://schemas.openxmlformats.org/markup-compatibility/2006" xmlns:a14="http://schemas.microsoft.com/office/drawing/2010/main">
        <mc:Choice Requires="a14">
          <p:sp>
            <p:nvSpPr>
              <p:cNvPr id="13" name="Segnaposto contenuto 2">
                <a:extLst>
                  <a:ext uri="{FF2B5EF4-FFF2-40B4-BE49-F238E27FC236}">
                    <a16:creationId xmlns:a16="http://schemas.microsoft.com/office/drawing/2014/main" id="{3FFA3974-0BDE-4EC6-9F9E-2AEB77A8C193}"/>
                  </a:ext>
                </a:extLst>
              </p:cNvPr>
              <p:cNvSpPr txBox="1">
                <a:spLocks/>
              </p:cNvSpPr>
              <p:nvPr/>
            </p:nvSpPr>
            <p:spPr>
              <a:xfrm>
                <a:off x="6935362" y="2810673"/>
                <a:ext cx="5124113" cy="3528000"/>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a:lnSpc>
                    <a:spcPct val="100000"/>
                  </a:lnSpc>
                  <a:buFont typeface="Arial" panose="020B0604020202020204" pitchFamily="34" charset="0"/>
                  <a:buChar char="•"/>
                </a:pPr>
                <a:r>
                  <a:rPr lang="en-US" sz="1600" dirty="0">
                    <a:solidFill>
                      <a:schemeClr val="bg2">
                        <a:lumMod val="25000"/>
                      </a:schemeClr>
                    </a:solidFill>
                    <a:cs typeface="Calibri Light" panose="020F0302020204030204" pitchFamily="34" charset="0"/>
                  </a:rPr>
                  <a:t>4 Davis cameras records subjects in movement providing a </a:t>
                </a:r>
                <a:r>
                  <a:rPr lang="en-US" sz="1600" b="1" dirty="0">
                    <a:solidFill>
                      <a:schemeClr val="bg2">
                        <a:lumMod val="25000"/>
                      </a:schemeClr>
                    </a:solidFill>
                    <a:cs typeface="Calibri Light" panose="020F0302020204030204" pitchFamily="34" charset="0"/>
                  </a:rPr>
                  <a:t>stream of events</a:t>
                </a:r>
                <a:r>
                  <a:rPr lang="en-US" sz="1600" dirty="0">
                    <a:solidFill>
                      <a:schemeClr val="bg2">
                        <a:lumMod val="25000"/>
                      </a:schemeClr>
                    </a:solidFill>
                    <a:cs typeface="Calibri Light" panose="020F0302020204030204" pitchFamily="34" charset="0"/>
                  </a:rPr>
                  <a:t> in output </a:t>
                </a:r>
                <a:endParaRPr lang="it-IT" sz="1600" b="0" i="1" dirty="0">
                  <a:solidFill>
                    <a:schemeClr val="bg2">
                      <a:lumMod val="25000"/>
                    </a:schemeClr>
                  </a:solidFill>
                  <a:cs typeface="Calibri Light" panose="020F0302020204030204" pitchFamily="34" charset="0"/>
                </a:endParaRPr>
              </a:p>
              <a:p>
                <a:pPr algn="ctr">
                  <a:lnSpc>
                    <a:spcPct val="100000"/>
                  </a:lnSpc>
                </a:pPr>
                <a14:m>
                  <m:oMath xmlns:m="http://schemas.openxmlformats.org/officeDocument/2006/math">
                    <m:r>
                      <a:rPr lang="it-IT" sz="1600" b="0" i="1" smtClean="0">
                        <a:solidFill>
                          <a:schemeClr val="bg2">
                            <a:lumMod val="25000"/>
                          </a:schemeClr>
                        </a:solidFill>
                        <a:latin typeface="Cambria Math" panose="02040503050406030204" pitchFamily="18" charset="0"/>
                        <a:cs typeface="Calibri Light" panose="020F0302020204030204" pitchFamily="34" charset="0"/>
                      </a:rPr>
                      <m:t>𝑒</m:t>
                    </m:r>
                    <m:r>
                      <a:rPr lang="it-IT" sz="1600" b="0" i="1" smtClean="0">
                        <a:solidFill>
                          <a:schemeClr val="bg2">
                            <a:lumMod val="25000"/>
                          </a:schemeClr>
                        </a:solidFill>
                        <a:latin typeface="Cambria Math" panose="02040503050406030204" pitchFamily="18" charset="0"/>
                        <a:cs typeface="Calibri Light" panose="020F0302020204030204" pitchFamily="34" charset="0"/>
                      </a:rPr>
                      <m:t>=</m:t>
                    </m:r>
                    <m:d>
                      <m:dPr>
                        <m:ctrlPr>
                          <a:rPr lang="it-IT" sz="1600" b="0" i="1" smtClean="0">
                            <a:solidFill>
                              <a:schemeClr val="bg2">
                                <a:lumMod val="25000"/>
                              </a:schemeClr>
                            </a:solidFill>
                            <a:latin typeface="Cambria Math" panose="02040503050406030204" pitchFamily="18" charset="0"/>
                            <a:cs typeface="Calibri Light" panose="020F0302020204030204" pitchFamily="34" charset="0"/>
                          </a:rPr>
                        </m:ctrlPr>
                      </m:dPr>
                      <m:e>
                        <m:d>
                          <m:dPr>
                            <m:ctrlPr>
                              <a:rPr lang="it-IT" sz="1600" b="0" i="1" smtClean="0">
                                <a:solidFill>
                                  <a:schemeClr val="bg2">
                                    <a:lumMod val="25000"/>
                                  </a:schemeClr>
                                </a:solidFill>
                                <a:latin typeface="Cambria Math" panose="02040503050406030204" pitchFamily="18" charset="0"/>
                                <a:cs typeface="Calibri Light" panose="020F0302020204030204" pitchFamily="34" charset="0"/>
                              </a:rPr>
                            </m:ctrlPr>
                          </m:dPr>
                          <m:e>
                            <m:r>
                              <a:rPr lang="it-IT" sz="1600" b="0" i="1" smtClean="0">
                                <a:solidFill>
                                  <a:schemeClr val="bg2">
                                    <a:lumMod val="25000"/>
                                  </a:schemeClr>
                                </a:solidFill>
                                <a:latin typeface="Cambria Math" panose="02040503050406030204" pitchFamily="18" charset="0"/>
                                <a:cs typeface="Calibri Light" panose="020F0302020204030204" pitchFamily="34" charset="0"/>
                              </a:rPr>
                              <m:t>𝑥</m:t>
                            </m:r>
                            <m:r>
                              <a:rPr lang="it-IT" sz="1600" b="0" i="1" smtClean="0">
                                <a:solidFill>
                                  <a:schemeClr val="bg2">
                                    <a:lumMod val="25000"/>
                                  </a:schemeClr>
                                </a:solidFill>
                                <a:latin typeface="Cambria Math" panose="02040503050406030204" pitchFamily="18" charset="0"/>
                                <a:cs typeface="Calibri Light" panose="020F0302020204030204" pitchFamily="34" charset="0"/>
                              </a:rPr>
                              <m:t>,</m:t>
                            </m:r>
                            <m:r>
                              <a:rPr lang="it-IT" sz="1600" b="0" i="1" smtClean="0">
                                <a:solidFill>
                                  <a:schemeClr val="bg2">
                                    <a:lumMod val="25000"/>
                                  </a:schemeClr>
                                </a:solidFill>
                                <a:latin typeface="Cambria Math" panose="02040503050406030204" pitchFamily="18" charset="0"/>
                                <a:cs typeface="Calibri Light" panose="020F0302020204030204" pitchFamily="34" charset="0"/>
                              </a:rPr>
                              <m:t>𝑦</m:t>
                            </m:r>
                          </m:e>
                        </m:d>
                        <m:r>
                          <a:rPr lang="it-IT" sz="1600" b="0" i="1" smtClean="0">
                            <a:solidFill>
                              <a:schemeClr val="bg2">
                                <a:lumMod val="25000"/>
                              </a:schemeClr>
                            </a:solidFill>
                            <a:latin typeface="Cambria Math" panose="02040503050406030204" pitchFamily="18" charset="0"/>
                            <a:cs typeface="Calibri Light" panose="020F0302020204030204" pitchFamily="34" charset="0"/>
                          </a:rPr>
                          <m:t>,  </m:t>
                        </m:r>
                        <m:r>
                          <a:rPr lang="it-IT" sz="1600" b="0" i="1" smtClean="0">
                            <a:solidFill>
                              <a:schemeClr val="bg2">
                                <a:lumMod val="25000"/>
                              </a:schemeClr>
                            </a:solidFill>
                            <a:latin typeface="Cambria Math" panose="02040503050406030204" pitchFamily="18" charset="0"/>
                            <a:cs typeface="Calibri Light" panose="020F0302020204030204" pitchFamily="34" charset="0"/>
                          </a:rPr>
                          <m:t>𝑡</m:t>
                        </m:r>
                        <m:r>
                          <a:rPr lang="it-IT" sz="1600" b="0" i="1" smtClean="0">
                            <a:solidFill>
                              <a:schemeClr val="bg2">
                                <a:lumMod val="25000"/>
                              </a:schemeClr>
                            </a:solidFill>
                            <a:latin typeface="Cambria Math" panose="02040503050406030204" pitchFamily="18" charset="0"/>
                            <a:cs typeface="Calibri Light" panose="020F0302020204030204" pitchFamily="34" charset="0"/>
                          </a:rPr>
                          <m:t>,  </m:t>
                        </m:r>
                        <m:r>
                          <a:rPr lang="it-IT" sz="1600" b="0" i="1" smtClean="0">
                            <a:solidFill>
                              <a:schemeClr val="bg2">
                                <a:lumMod val="25000"/>
                              </a:schemeClr>
                            </a:solidFill>
                            <a:latin typeface="Cambria Math" panose="02040503050406030204" pitchFamily="18" charset="0"/>
                            <a:cs typeface="Calibri Light" panose="020F0302020204030204" pitchFamily="34" charset="0"/>
                          </a:rPr>
                          <m:t>𝑝</m:t>
                        </m:r>
                        <m:r>
                          <a:rPr lang="it-IT" sz="1600" b="0" i="1" smtClean="0">
                            <a:solidFill>
                              <a:schemeClr val="bg2">
                                <a:lumMod val="25000"/>
                              </a:schemeClr>
                            </a:solidFill>
                            <a:latin typeface="Cambria Math" panose="02040503050406030204" pitchFamily="18" charset="0"/>
                            <a:cs typeface="Calibri Light" panose="020F0302020204030204" pitchFamily="34" charset="0"/>
                          </a:rPr>
                          <m:t>,  </m:t>
                        </m:r>
                        <m:r>
                          <a:rPr lang="it-IT" sz="1600" b="0" i="1" smtClean="0">
                            <a:solidFill>
                              <a:schemeClr val="bg2">
                                <a:lumMod val="25000"/>
                              </a:schemeClr>
                            </a:solidFill>
                            <a:latin typeface="Cambria Math" panose="02040503050406030204" pitchFamily="18" charset="0"/>
                            <a:cs typeface="Calibri Light" panose="020F0302020204030204" pitchFamily="34" charset="0"/>
                          </a:rPr>
                          <m:t>𝑐</m:t>
                        </m:r>
                      </m:e>
                    </m:d>
                  </m:oMath>
                </a14:m>
                <a:r>
                  <a:rPr lang="en-US" sz="1600" dirty="0">
                    <a:solidFill>
                      <a:schemeClr val="bg2">
                        <a:lumMod val="25000"/>
                      </a:schemeClr>
                    </a:solidFill>
                    <a:cs typeface="Calibri Light" panose="020F0302020204030204" pitchFamily="34" charset="0"/>
                  </a:rPr>
                  <a:t> </a:t>
                </a:r>
              </a:p>
              <a:p>
                <a:pPr marL="285750" indent="-285750">
                  <a:lnSpc>
                    <a:spcPct val="100000"/>
                  </a:lnSpc>
                  <a:buFont typeface="Arial" panose="020B0604020202020204" pitchFamily="34" charset="0"/>
                  <a:buChar char="•"/>
                </a:pPr>
                <a:r>
                  <a:rPr lang="en-US" sz="1600" dirty="0">
                    <a:solidFill>
                      <a:schemeClr val="bg2">
                        <a:lumMod val="25000"/>
                      </a:schemeClr>
                    </a:solidFill>
                    <a:cs typeface="Calibri Light" panose="020F0302020204030204" pitchFamily="34" charset="0"/>
                  </a:rPr>
                  <a:t>Vicon motion capture system made of 10 </a:t>
                </a:r>
                <a:r>
                  <a:rPr lang="en-US" sz="1600" dirty="0"/>
                  <a:t>BMC infrared cameras used to produce </a:t>
                </a:r>
                <a:r>
                  <a:rPr lang="en-US" sz="1600" b="1" dirty="0"/>
                  <a:t>3D pose ground-truth</a:t>
                </a:r>
                <a:r>
                  <a:rPr lang="en-US" sz="1600" dirty="0"/>
                  <a:t> by approximating the marker positions as the true joint positions</a:t>
                </a:r>
                <a:endParaRPr lang="en-US" sz="1600" dirty="0">
                  <a:solidFill>
                    <a:schemeClr val="bg2">
                      <a:lumMod val="25000"/>
                    </a:schemeClr>
                  </a:solidFill>
                  <a:cs typeface="Calibri Light" panose="020F0302020204030204" pitchFamily="34" charset="0"/>
                </a:endParaRPr>
              </a:p>
              <a:p>
                <a:pPr>
                  <a:lnSpc>
                    <a:spcPct val="100000"/>
                  </a:lnSpc>
                </a:pPr>
                <a:r>
                  <a:rPr lang="en-US" sz="1600" dirty="0">
                    <a:solidFill>
                      <a:schemeClr val="bg2">
                        <a:lumMod val="25000"/>
                      </a:schemeClr>
                    </a:solidFill>
                    <a:cs typeface="Calibri Light" panose="020F0302020204030204" pitchFamily="34" charset="0"/>
                  </a:rPr>
                  <a:t> </a:t>
                </a:r>
              </a:p>
            </p:txBody>
          </p:sp>
        </mc:Choice>
        <mc:Fallback xmlns="">
          <p:sp>
            <p:nvSpPr>
              <p:cNvPr id="13" name="Segnaposto contenuto 2">
                <a:extLst>
                  <a:ext uri="{FF2B5EF4-FFF2-40B4-BE49-F238E27FC236}">
                    <a16:creationId xmlns:a16="http://schemas.microsoft.com/office/drawing/2014/main" id="{3FFA3974-0BDE-4EC6-9F9E-2AEB77A8C193}"/>
                  </a:ext>
                </a:extLst>
              </p:cNvPr>
              <p:cNvSpPr txBox="1">
                <a:spLocks noRot="1" noChangeAspect="1" noMove="1" noResize="1" noEditPoints="1" noAdjustHandles="1" noChangeArrowheads="1" noChangeShapeType="1" noTextEdit="1"/>
              </p:cNvSpPr>
              <p:nvPr/>
            </p:nvSpPr>
            <p:spPr>
              <a:xfrm>
                <a:off x="6935362" y="2810673"/>
                <a:ext cx="5124113" cy="3528000"/>
              </a:xfrm>
              <a:prstGeom prst="rect">
                <a:avLst/>
              </a:prstGeom>
              <a:blipFill>
                <a:blip r:embed="rId4"/>
                <a:stretch>
                  <a:fillRect l="-476" t="-691"/>
                </a:stretch>
              </a:blipFill>
            </p:spPr>
            <p:txBody>
              <a:bodyPr/>
              <a:lstStyle/>
              <a:p>
                <a:r>
                  <a:rPr lang="it-IT">
                    <a:noFill/>
                  </a:rPr>
                  <a:t> </a:t>
                </a:r>
              </a:p>
            </p:txBody>
          </p:sp>
        </mc:Fallback>
      </mc:AlternateContent>
      <p:sp>
        <p:nvSpPr>
          <p:cNvPr id="19" name="CasellaDiTesto 18">
            <a:extLst>
              <a:ext uri="{FF2B5EF4-FFF2-40B4-BE49-F238E27FC236}">
                <a16:creationId xmlns:a16="http://schemas.microsoft.com/office/drawing/2014/main" id="{FB62E96F-9ED0-4D1A-9A39-0DCEC433FF7F}"/>
              </a:ext>
            </a:extLst>
          </p:cNvPr>
          <p:cNvSpPr txBox="1"/>
          <p:nvPr/>
        </p:nvSpPr>
        <p:spPr>
          <a:xfrm>
            <a:off x="8117045" y="2119516"/>
            <a:ext cx="2725124" cy="369332"/>
          </a:xfrm>
          <a:prstGeom prst="rect">
            <a:avLst/>
          </a:prstGeom>
          <a:noFill/>
        </p:spPr>
        <p:txBody>
          <a:bodyPr wrap="square" rtlCol="0">
            <a:spAutoFit/>
          </a:bodyPr>
          <a:lstStyle/>
          <a:p>
            <a:r>
              <a:rPr lang="it-IT" b="1" dirty="0"/>
              <a:t>Recording </a:t>
            </a:r>
            <a:r>
              <a:rPr lang="it-IT" b="1" dirty="0" err="1"/>
              <a:t>instruments</a:t>
            </a:r>
            <a:endParaRPr lang="it-IT" b="1" dirty="0"/>
          </a:p>
        </p:txBody>
      </p:sp>
      <p:cxnSp>
        <p:nvCxnSpPr>
          <p:cNvPr id="20" name="Connettore diritto 19" descr="Linea grigio chiaro che separa il testo e le immagini di morphing">
            <a:extLst>
              <a:ext uri="{FF2B5EF4-FFF2-40B4-BE49-F238E27FC236}">
                <a16:creationId xmlns:a16="http://schemas.microsoft.com/office/drawing/2014/main" id="{739D3BAC-1612-4571-B857-754C249D3361}"/>
              </a:ext>
            </a:extLst>
          </p:cNvPr>
          <p:cNvCxnSpPr>
            <a:cxnSpLocks/>
          </p:cNvCxnSpPr>
          <p:nvPr/>
        </p:nvCxnSpPr>
        <p:spPr>
          <a:xfrm>
            <a:off x="6759436" y="1664101"/>
            <a:ext cx="0" cy="4252553"/>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 name="Segnaposto contenuto 2">
            <a:extLst>
              <a:ext uri="{FF2B5EF4-FFF2-40B4-BE49-F238E27FC236}">
                <a16:creationId xmlns:a16="http://schemas.microsoft.com/office/drawing/2014/main" id="{73545897-9B1F-454C-8F6F-91815240DCC8}"/>
              </a:ext>
            </a:extLst>
          </p:cNvPr>
          <p:cNvSpPr txBox="1">
            <a:spLocks/>
          </p:cNvSpPr>
          <p:nvPr/>
        </p:nvSpPr>
        <p:spPr>
          <a:xfrm>
            <a:off x="402031" y="4873858"/>
            <a:ext cx="5556504" cy="640081"/>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00000"/>
              </a:lnSpc>
            </a:pPr>
            <a:endParaRPr lang="en-US" sz="1600" b="1">
              <a:solidFill>
                <a:schemeClr val="bg2">
                  <a:lumMod val="25000"/>
                </a:schemeClr>
              </a:solidFill>
              <a:cs typeface="Calibri Light" panose="020F0302020204030204" pitchFamily="34" charset="0"/>
            </a:endParaRPr>
          </a:p>
        </p:txBody>
      </p:sp>
      <p:sp>
        <p:nvSpPr>
          <p:cNvPr id="23" name="CasellaDiTesto 22">
            <a:extLst>
              <a:ext uri="{FF2B5EF4-FFF2-40B4-BE49-F238E27FC236}">
                <a16:creationId xmlns:a16="http://schemas.microsoft.com/office/drawing/2014/main" id="{CACC62B8-17B1-4CE0-8E68-B92F4F20FE46}"/>
              </a:ext>
            </a:extLst>
          </p:cNvPr>
          <p:cNvSpPr txBox="1"/>
          <p:nvPr/>
        </p:nvSpPr>
        <p:spPr>
          <a:xfrm>
            <a:off x="4893342" y="5186939"/>
            <a:ext cx="1465644" cy="830997"/>
          </a:xfrm>
          <a:prstGeom prst="rect">
            <a:avLst/>
          </a:prstGeom>
          <a:noFill/>
        </p:spPr>
        <p:txBody>
          <a:bodyPr wrap="square" rtlCol="0">
            <a:spAutoFit/>
          </a:bodyPr>
          <a:lstStyle/>
          <a:p>
            <a:r>
              <a:rPr lang="en-US" sz="1600" dirty="0"/>
              <a:t>Human pose is represented by 13 joints </a:t>
            </a:r>
            <a:endParaRPr lang="it-IT" sz="1600" dirty="0"/>
          </a:p>
        </p:txBody>
      </p:sp>
      <p:grpSp>
        <p:nvGrpSpPr>
          <p:cNvPr id="9" name="Gruppo 8">
            <a:extLst>
              <a:ext uri="{FF2B5EF4-FFF2-40B4-BE49-F238E27FC236}">
                <a16:creationId xmlns:a16="http://schemas.microsoft.com/office/drawing/2014/main" id="{440868BD-DFD2-4439-AF2F-9EBCE8C2C77E}"/>
              </a:ext>
            </a:extLst>
          </p:cNvPr>
          <p:cNvGrpSpPr/>
          <p:nvPr/>
        </p:nvGrpSpPr>
        <p:grpSpPr>
          <a:xfrm>
            <a:off x="4900224" y="2810673"/>
            <a:ext cx="1205070" cy="2411553"/>
            <a:chOff x="5161821" y="3644936"/>
            <a:chExt cx="1205070" cy="2411553"/>
          </a:xfrm>
        </p:grpSpPr>
        <p:pic>
          <p:nvPicPr>
            <p:cNvPr id="4" name="Elemento grafico 3">
              <a:extLst>
                <a:ext uri="{FF2B5EF4-FFF2-40B4-BE49-F238E27FC236}">
                  <a16:creationId xmlns:a16="http://schemas.microsoft.com/office/drawing/2014/main" id="{82524EAB-F83E-4116-9D03-872E57585D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61821" y="3644936"/>
              <a:ext cx="1205070" cy="2411553"/>
            </a:xfrm>
            <a:prstGeom prst="rect">
              <a:avLst/>
            </a:prstGeom>
          </p:spPr>
        </p:pic>
        <p:sp>
          <p:nvSpPr>
            <p:cNvPr id="5" name="Ovale 4">
              <a:extLst>
                <a:ext uri="{FF2B5EF4-FFF2-40B4-BE49-F238E27FC236}">
                  <a16:creationId xmlns:a16="http://schemas.microsoft.com/office/drawing/2014/main" id="{24EEBDCA-0DAA-4A6E-ABAB-CE054D58409A}"/>
                </a:ext>
              </a:extLst>
            </p:cNvPr>
            <p:cNvSpPr/>
            <p:nvPr/>
          </p:nvSpPr>
          <p:spPr>
            <a:xfrm>
              <a:off x="5732647" y="3703291"/>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5C736229-CD61-4BCC-A76D-3466FA2709DA}"/>
                </a:ext>
              </a:extLst>
            </p:cNvPr>
            <p:cNvSpPr/>
            <p:nvPr/>
          </p:nvSpPr>
          <p:spPr>
            <a:xfrm>
              <a:off x="5446379" y="4099529"/>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6CB87F58-A39B-411D-BAFF-F98D95486E04}"/>
                </a:ext>
              </a:extLst>
            </p:cNvPr>
            <p:cNvSpPr/>
            <p:nvPr/>
          </p:nvSpPr>
          <p:spPr>
            <a:xfrm>
              <a:off x="6002998" y="409952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FD5E399E-3BBF-4D2F-B905-E211B1A679C1}"/>
                </a:ext>
              </a:extLst>
            </p:cNvPr>
            <p:cNvSpPr/>
            <p:nvPr/>
          </p:nvSpPr>
          <p:spPr>
            <a:xfrm>
              <a:off x="5446379" y="4599841"/>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5482605B-E597-40BF-AAC2-959CD1C78283}"/>
                </a:ext>
              </a:extLst>
            </p:cNvPr>
            <p:cNvSpPr/>
            <p:nvPr/>
          </p:nvSpPr>
          <p:spPr>
            <a:xfrm>
              <a:off x="6029031" y="457168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BE95C7F2-D336-4AF6-B887-2E6988F82EA3}"/>
                </a:ext>
              </a:extLst>
            </p:cNvPr>
            <p:cNvSpPr/>
            <p:nvPr/>
          </p:nvSpPr>
          <p:spPr>
            <a:xfrm>
              <a:off x="5603107" y="4758956"/>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FE62D57B-8AB0-4FCA-A0E9-31840D15A2DE}"/>
                </a:ext>
              </a:extLst>
            </p:cNvPr>
            <p:cNvSpPr/>
            <p:nvPr/>
          </p:nvSpPr>
          <p:spPr>
            <a:xfrm>
              <a:off x="5880346" y="4758957"/>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3B104227-92F7-4ED3-9776-C1E4EF3E593C}"/>
                </a:ext>
              </a:extLst>
            </p:cNvPr>
            <p:cNvSpPr/>
            <p:nvPr/>
          </p:nvSpPr>
          <p:spPr>
            <a:xfrm>
              <a:off x="6039980" y="4909040"/>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3149084A-9A9D-49EA-A24A-BB09F4F257F9}"/>
                </a:ext>
              </a:extLst>
            </p:cNvPr>
            <p:cNvSpPr/>
            <p:nvPr/>
          </p:nvSpPr>
          <p:spPr>
            <a:xfrm>
              <a:off x="5445473" y="4909039"/>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8E535FA1-807E-47AF-A3C0-8E47E3A88283}"/>
                </a:ext>
              </a:extLst>
            </p:cNvPr>
            <p:cNvSpPr/>
            <p:nvPr/>
          </p:nvSpPr>
          <p:spPr>
            <a:xfrm>
              <a:off x="5857486" y="5882610"/>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971047A0-F80D-4588-A932-63B47362032C}"/>
                </a:ext>
              </a:extLst>
            </p:cNvPr>
            <p:cNvSpPr/>
            <p:nvPr/>
          </p:nvSpPr>
          <p:spPr>
            <a:xfrm>
              <a:off x="5625966" y="5882609"/>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67114CF1-FF4B-4403-81AA-FB5BE5719FB5}"/>
                </a:ext>
              </a:extLst>
            </p:cNvPr>
            <p:cNvSpPr/>
            <p:nvPr/>
          </p:nvSpPr>
          <p:spPr>
            <a:xfrm>
              <a:off x="5860837" y="5468002"/>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A38DDDAB-5744-4536-B79E-39CC9C805A9E}"/>
                </a:ext>
              </a:extLst>
            </p:cNvPr>
            <p:cNvSpPr/>
            <p:nvPr/>
          </p:nvSpPr>
          <p:spPr>
            <a:xfrm>
              <a:off x="5625965" y="5464985"/>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7" name="CasellaDiTesto 6">
            <a:extLst>
              <a:ext uri="{FF2B5EF4-FFF2-40B4-BE49-F238E27FC236}">
                <a16:creationId xmlns:a16="http://schemas.microsoft.com/office/drawing/2014/main" id="{A085C741-09F0-44C7-B9AE-8CEA9E64583D}"/>
              </a:ext>
            </a:extLst>
          </p:cNvPr>
          <p:cNvSpPr txBox="1"/>
          <p:nvPr/>
        </p:nvSpPr>
        <p:spPr>
          <a:xfrm>
            <a:off x="885849" y="6343095"/>
            <a:ext cx="10729653" cy="400110"/>
          </a:xfrm>
          <a:prstGeom prst="rect">
            <a:avLst/>
          </a:prstGeom>
          <a:noFill/>
        </p:spPr>
        <p:txBody>
          <a:bodyPr wrap="square" rtlCol="0">
            <a:spAutoFit/>
          </a:bodyPr>
          <a:lstStyle/>
          <a:p>
            <a:r>
              <a:rPr lang="it-IT" sz="1000" dirty="0"/>
              <a:t>[1] E. Calabrese, G. Taverni, C. </a:t>
            </a:r>
            <a:r>
              <a:rPr lang="it-IT" sz="1000" dirty="0" err="1"/>
              <a:t>Awai</a:t>
            </a:r>
            <a:r>
              <a:rPr lang="it-IT" sz="1000" dirty="0"/>
              <a:t> </a:t>
            </a:r>
            <a:r>
              <a:rPr lang="it-IT" sz="1000" dirty="0" err="1"/>
              <a:t>Easthope</a:t>
            </a:r>
            <a:r>
              <a:rPr lang="it-IT" sz="1000" dirty="0"/>
              <a:t>, S. </a:t>
            </a:r>
            <a:r>
              <a:rPr lang="it-IT" sz="1000" dirty="0" err="1"/>
              <a:t>Skriabine</a:t>
            </a:r>
            <a:r>
              <a:rPr lang="it-IT" sz="1000" dirty="0"/>
              <a:t>, F. Corradi, L. Longinotti, K. Eng, T. </a:t>
            </a:r>
            <a:r>
              <a:rPr lang="it-IT" sz="1000" dirty="0" err="1"/>
              <a:t>Delbruck</a:t>
            </a:r>
            <a:r>
              <a:rPr lang="it-IT" sz="1000" dirty="0"/>
              <a:t>, DHP19: Dynamic Vision Sensor 3D Human Pose Dataset, in </a:t>
            </a:r>
            <a:r>
              <a:rPr lang="it-IT" sz="1000" dirty="0" err="1"/>
              <a:t>Proceedings</a:t>
            </a:r>
            <a:r>
              <a:rPr lang="it-IT" sz="1000" dirty="0"/>
              <a:t> of the IEEE/CVF Conference on Computer Vision and Pattern </a:t>
            </a:r>
            <a:r>
              <a:rPr lang="it-IT" sz="1000" dirty="0" err="1"/>
              <a:t>Recognition</a:t>
            </a:r>
            <a:r>
              <a:rPr lang="it-IT" sz="1000" dirty="0"/>
              <a:t> (CVPR) Workshops (2019) </a:t>
            </a:r>
          </a:p>
        </p:txBody>
      </p:sp>
    </p:spTree>
    <p:extLst>
      <p:ext uri="{BB962C8B-B14F-4D97-AF65-F5344CB8AC3E}">
        <p14:creationId xmlns:p14="http://schemas.microsoft.com/office/powerpoint/2010/main" val="2004067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F540161-8D68-490B-9442-03137ECBFB6D}"/>
              </a:ext>
            </a:extLst>
          </p:cNvPr>
          <p:cNvPicPr>
            <a:picLocks noChangeAspect="1"/>
          </p:cNvPicPr>
          <p:nvPr/>
        </p:nvPicPr>
        <p:blipFill rotWithShape="1">
          <a:blip r:embed="rId4"/>
          <a:srcRect l="8416" t="3615" r="2167" b="8134"/>
          <a:stretch/>
        </p:blipFill>
        <p:spPr>
          <a:xfrm>
            <a:off x="1297805" y="3986878"/>
            <a:ext cx="2333006" cy="1756368"/>
          </a:xfrm>
          <a:prstGeom prst="rect">
            <a:avLst/>
          </a:prstGeom>
          <a:effectLst>
            <a:softEdge rad="0"/>
          </a:effectLst>
        </p:spPr>
      </p:pic>
      <p:sp>
        <p:nvSpPr>
          <p:cNvPr id="7" name="Titolo 7">
            <a:extLst>
              <a:ext uri="{FF2B5EF4-FFF2-40B4-BE49-F238E27FC236}">
                <a16:creationId xmlns:a16="http://schemas.microsoft.com/office/drawing/2014/main" id="{A947BD4E-AF68-4543-A7C0-4F4F7B820625}"/>
              </a:ext>
            </a:extLst>
          </p:cNvPr>
          <p:cNvSpPr>
            <a:spLocks noGrp="1"/>
          </p:cNvSpPr>
          <p:nvPr>
            <p:ph type="title"/>
          </p:nvPr>
        </p:nvSpPr>
        <p:spPr>
          <a:xfrm>
            <a:off x="553656" y="338836"/>
            <a:ext cx="10251568" cy="640080"/>
          </a:xfrm>
        </p:spPr>
        <p:txBody>
          <a:bodyPr rtlCol="0">
            <a:noAutofit/>
          </a:bodyPr>
          <a:lstStyle/>
          <a:p>
            <a:pPr rtl="0"/>
            <a:r>
              <a:rPr lang="it-IT" sz="3600" dirty="0">
                <a:solidFill>
                  <a:schemeClr val="bg2">
                    <a:lumMod val="25000"/>
                  </a:schemeClr>
                </a:solidFill>
                <a:latin typeface="+mn-lt"/>
                <a:ea typeface="Microsoft YaHei" panose="020B0503020204020204" pitchFamily="34" charset="-122"/>
                <a:cs typeface="Gisha" panose="020B0604020202020204" pitchFamily="34" charset="-79"/>
              </a:rPr>
              <a:t>Event </a:t>
            </a:r>
            <a:r>
              <a:rPr lang="it-IT" sz="3600" dirty="0" err="1">
                <a:solidFill>
                  <a:schemeClr val="bg2">
                    <a:lumMod val="25000"/>
                  </a:schemeClr>
                </a:solidFill>
                <a:latin typeface="+mn-lt"/>
                <a:ea typeface="Microsoft YaHei" panose="020B0503020204020204" pitchFamily="34" charset="-122"/>
                <a:cs typeface="Gisha" panose="020B0604020202020204" pitchFamily="34" charset="-79"/>
              </a:rPr>
              <a:t>preprocessing</a:t>
            </a:r>
            <a:endParaRPr lang="it-IT" sz="3600" dirty="0">
              <a:solidFill>
                <a:schemeClr val="bg2">
                  <a:lumMod val="25000"/>
                </a:schemeClr>
              </a:solidFill>
              <a:latin typeface="+mn-lt"/>
              <a:ea typeface="Microsoft YaHei" panose="020B0503020204020204" pitchFamily="34" charset="-122"/>
              <a:cs typeface="Gisha" panose="020B0604020202020204" pitchFamily="34" charset="-79"/>
            </a:endParaRPr>
          </a:p>
        </p:txBody>
      </p:sp>
      <p:sp>
        <p:nvSpPr>
          <p:cNvPr id="9" name="Rettangolo 8">
            <a:extLst>
              <a:ext uri="{FF2B5EF4-FFF2-40B4-BE49-F238E27FC236}">
                <a16:creationId xmlns:a16="http://schemas.microsoft.com/office/drawing/2014/main" id="{CB108E28-0324-4311-9C22-DADABE5F2FEF}"/>
              </a:ext>
            </a:extLst>
          </p:cNvPr>
          <p:cNvSpPr/>
          <p:nvPr/>
        </p:nvSpPr>
        <p:spPr>
          <a:xfrm>
            <a:off x="7691150" y="2244161"/>
            <a:ext cx="3951292" cy="4031873"/>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bg2">
                    <a:lumMod val="25000"/>
                  </a:schemeClr>
                </a:solidFill>
                <a:cs typeface="Calibri Light" panose="020F0302020204030204" pitchFamily="34" charset="0"/>
              </a:rPr>
              <a:t>Labels generation requires to consider initial and final event timestamps for each frame in order to calculate the average position in that temporal window. So labels are temporally aligned to DVS frames. </a:t>
            </a:r>
          </a:p>
          <a:p>
            <a:pPr marL="285750" indent="-285750">
              <a:buFont typeface="Arial" panose="020B0604020202020204" pitchFamily="34" charset="0"/>
              <a:buChar char="•"/>
            </a:pPr>
            <a:endParaRPr lang="en-US" sz="1600" dirty="0">
              <a:solidFill>
                <a:schemeClr val="bg2">
                  <a:lumMod val="25000"/>
                </a:schemeClr>
              </a:solidFill>
              <a:cs typeface="Calibri Light" panose="020F0302020204030204" pitchFamily="34" charset="0"/>
            </a:endParaRPr>
          </a:p>
          <a:p>
            <a:pPr marL="285750" indent="-285750">
              <a:buFont typeface="Arial" panose="020B0604020202020204" pitchFamily="34" charset="0"/>
              <a:buChar char="•"/>
            </a:pPr>
            <a:r>
              <a:rPr lang="en-US" sz="1600" dirty="0">
                <a:solidFill>
                  <a:schemeClr val="bg2">
                    <a:lumMod val="25000"/>
                  </a:schemeClr>
                </a:solidFill>
                <a:cs typeface="Calibri Light" panose="020F0302020204030204" pitchFamily="34" charset="0"/>
              </a:rPr>
              <a:t> An intermediate step maps 3D label positions into frame space rounding to the nearest pixel, making use of projection matrices for each camera view.</a:t>
            </a:r>
          </a:p>
          <a:p>
            <a:pPr marL="285750" indent="-285750">
              <a:buFont typeface="Arial" panose="020B0604020202020204" pitchFamily="34" charset="0"/>
              <a:buChar char="•"/>
            </a:pPr>
            <a:endParaRPr lang="en-US" sz="1600" dirty="0">
              <a:solidFill>
                <a:schemeClr val="bg2">
                  <a:lumMod val="25000"/>
                </a:schemeClr>
              </a:solidFill>
              <a:cs typeface="Calibri Light" panose="020F0302020204030204" pitchFamily="34" charset="0"/>
            </a:endParaRPr>
          </a:p>
          <a:p>
            <a:pPr marL="285750" indent="-285750">
              <a:buFont typeface="Arial" panose="020B0604020202020204" pitchFamily="34" charset="0"/>
              <a:buChar char="•"/>
            </a:pPr>
            <a:r>
              <a:rPr lang="en-US" sz="1600" dirty="0">
                <a:solidFill>
                  <a:schemeClr val="bg2">
                    <a:lumMod val="25000"/>
                  </a:schemeClr>
                </a:solidFill>
                <a:cs typeface="Calibri Light" panose="020F0302020204030204" pitchFamily="34" charset="0"/>
              </a:rPr>
              <a:t>Finally a smoothing filter is applied on each heatmap through Gaussian blurring with a sigma of 2 pixels.</a:t>
            </a:r>
            <a:endParaRPr lang="it-IT" sz="1600" dirty="0">
              <a:solidFill>
                <a:schemeClr val="bg2">
                  <a:lumMod val="25000"/>
                </a:schemeClr>
              </a:solidFill>
              <a:cs typeface="Calibri Light" panose="020F0302020204030204" pitchFamily="34" charset="0"/>
            </a:endParaRPr>
          </a:p>
        </p:txBody>
      </p:sp>
      <p:sp>
        <p:nvSpPr>
          <p:cNvPr id="2" name="CasellaDiTesto 1">
            <a:extLst>
              <a:ext uri="{FF2B5EF4-FFF2-40B4-BE49-F238E27FC236}">
                <a16:creationId xmlns:a16="http://schemas.microsoft.com/office/drawing/2014/main" id="{BBEDF3DC-C6F2-41E4-A840-A1DB3A413BE7}"/>
              </a:ext>
            </a:extLst>
          </p:cNvPr>
          <p:cNvSpPr txBox="1"/>
          <p:nvPr/>
        </p:nvSpPr>
        <p:spPr>
          <a:xfrm>
            <a:off x="914400" y="2161323"/>
            <a:ext cx="3392424"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2">
                    <a:lumMod val="25000"/>
                  </a:schemeClr>
                </a:solidFill>
              </a:rPr>
              <a:t>Fixed amount of events (around 7.5k per camera), are grouped in each frame.</a:t>
            </a:r>
          </a:p>
          <a:p>
            <a:pPr marL="285750" indent="-285750">
              <a:buFont typeface="Arial" panose="020B0604020202020204" pitchFamily="34" charset="0"/>
              <a:buChar char="•"/>
            </a:pPr>
            <a:r>
              <a:rPr lang="en-US" sz="1600" dirty="0">
                <a:solidFill>
                  <a:schemeClr val="bg2">
                    <a:lumMod val="25000"/>
                  </a:schemeClr>
                </a:solidFill>
              </a:rPr>
              <a:t>Follow a final normalization in range [0,255].</a:t>
            </a:r>
            <a:endParaRPr lang="it-IT" sz="1600" dirty="0">
              <a:solidFill>
                <a:schemeClr val="bg2">
                  <a:lumMod val="25000"/>
                </a:schemeClr>
              </a:solidFill>
            </a:endParaRPr>
          </a:p>
        </p:txBody>
      </p:sp>
      <p:sp>
        <p:nvSpPr>
          <p:cNvPr id="5" name="CasellaDiTesto 4">
            <a:extLst>
              <a:ext uri="{FF2B5EF4-FFF2-40B4-BE49-F238E27FC236}">
                <a16:creationId xmlns:a16="http://schemas.microsoft.com/office/drawing/2014/main" id="{43B18633-3521-42EC-97F4-A7216D8D456D}"/>
              </a:ext>
            </a:extLst>
          </p:cNvPr>
          <p:cNvSpPr txBox="1"/>
          <p:nvPr/>
        </p:nvSpPr>
        <p:spPr>
          <a:xfrm>
            <a:off x="1463039" y="1685536"/>
            <a:ext cx="2167767" cy="369332"/>
          </a:xfrm>
          <a:prstGeom prst="rect">
            <a:avLst/>
          </a:prstGeom>
          <a:noFill/>
        </p:spPr>
        <p:txBody>
          <a:bodyPr wrap="square" rtlCol="0">
            <a:spAutoFit/>
          </a:bodyPr>
          <a:lstStyle/>
          <a:p>
            <a:r>
              <a:rPr lang="it-IT" b="1" dirty="0">
                <a:solidFill>
                  <a:schemeClr val="bg2">
                    <a:lumMod val="25000"/>
                  </a:schemeClr>
                </a:solidFill>
              </a:rPr>
              <a:t>Frame generation</a:t>
            </a:r>
          </a:p>
        </p:txBody>
      </p:sp>
      <p:sp>
        <p:nvSpPr>
          <p:cNvPr id="12" name="CasellaDiTesto 11">
            <a:extLst>
              <a:ext uri="{FF2B5EF4-FFF2-40B4-BE49-F238E27FC236}">
                <a16:creationId xmlns:a16="http://schemas.microsoft.com/office/drawing/2014/main" id="{869547D4-E7C6-433C-BEBF-C918208D0889}"/>
              </a:ext>
            </a:extLst>
          </p:cNvPr>
          <p:cNvSpPr txBox="1"/>
          <p:nvPr/>
        </p:nvSpPr>
        <p:spPr>
          <a:xfrm>
            <a:off x="8528367" y="1791991"/>
            <a:ext cx="2400889" cy="369332"/>
          </a:xfrm>
          <a:prstGeom prst="rect">
            <a:avLst/>
          </a:prstGeom>
          <a:noFill/>
        </p:spPr>
        <p:txBody>
          <a:bodyPr wrap="square" rtlCol="0">
            <a:spAutoFit/>
          </a:bodyPr>
          <a:lstStyle/>
          <a:p>
            <a:r>
              <a:rPr lang="it-IT" b="1" dirty="0">
                <a:solidFill>
                  <a:schemeClr val="bg2">
                    <a:lumMod val="25000"/>
                  </a:schemeClr>
                </a:solidFill>
                <a:cs typeface="Calibri Light" panose="020F0302020204030204" pitchFamily="34" charset="0"/>
              </a:rPr>
              <a:t>Label </a:t>
            </a:r>
            <a:r>
              <a:rPr lang="it-IT" b="1" dirty="0" err="1">
                <a:solidFill>
                  <a:schemeClr val="bg2">
                    <a:lumMod val="25000"/>
                  </a:schemeClr>
                </a:solidFill>
                <a:cs typeface="Calibri Light" panose="020F0302020204030204" pitchFamily="34" charset="0"/>
              </a:rPr>
              <a:t>preprocessing</a:t>
            </a:r>
            <a:endParaRPr lang="it-IT" b="1" dirty="0">
              <a:solidFill>
                <a:schemeClr val="bg2">
                  <a:lumMod val="25000"/>
                </a:schemeClr>
              </a:solidFill>
            </a:endParaRPr>
          </a:p>
        </p:txBody>
      </p:sp>
      <p:cxnSp>
        <p:nvCxnSpPr>
          <p:cNvPr id="13" name="Connettore diritto 12" descr="Linea grigio chiaro che separa il testo e le immagini di morphing">
            <a:extLst>
              <a:ext uri="{FF2B5EF4-FFF2-40B4-BE49-F238E27FC236}">
                <a16:creationId xmlns:a16="http://schemas.microsoft.com/office/drawing/2014/main" id="{9966D310-12F0-4E3B-80AC-7BA4F54D7EAA}"/>
              </a:ext>
            </a:extLst>
          </p:cNvPr>
          <p:cNvCxnSpPr>
            <a:cxnSpLocks/>
          </p:cNvCxnSpPr>
          <p:nvPr/>
        </p:nvCxnSpPr>
        <p:spPr>
          <a:xfrm>
            <a:off x="4446004" y="1860602"/>
            <a:ext cx="0" cy="4252553"/>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07EE798E-42BE-460A-B778-B6371DED9B27}"/>
              </a:ext>
            </a:extLst>
          </p:cNvPr>
          <p:cNvSpPr txBox="1"/>
          <p:nvPr/>
        </p:nvSpPr>
        <p:spPr>
          <a:xfrm>
            <a:off x="1627632" y="5743246"/>
            <a:ext cx="1673352" cy="430887"/>
          </a:xfrm>
          <a:prstGeom prst="rect">
            <a:avLst/>
          </a:prstGeom>
          <a:noFill/>
        </p:spPr>
        <p:txBody>
          <a:bodyPr wrap="square" rtlCol="0">
            <a:spAutoFit/>
          </a:bodyPr>
          <a:lstStyle/>
          <a:p>
            <a:r>
              <a:rPr lang="en-US" sz="1100" i="1" dirty="0">
                <a:solidFill>
                  <a:schemeClr val="bg2">
                    <a:lumMod val="25000"/>
                  </a:schemeClr>
                </a:solidFill>
              </a:rPr>
              <a:t>Generic frame obtained  from events  </a:t>
            </a:r>
            <a:endParaRPr lang="it-IT" sz="1100" i="1" dirty="0">
              <a:solidFill>
                <a:schemeClr val="bg2">
                  <a:lumMod val="25000"/>
                </a:schemeClr>
              </a:solidFill>
            </a:endParaRPr>
          </a:p>
        </p:txBody>
      </p:sp>
      <p:graphicFrame>
        <p:nvGraphicFramePr>
          <p:cNvPr id="3" name="Oggetto 2">
            <a:extLst>
              <a:ext uri="{FF2B5EF4-FFF2-40B4-BE49-F238E27FC236}">
                <a16:creationId xmlns:a16="http://schemas.microsoft.com/office/drawing/2014/main" id="{8C844C60-3A02-4892-96C9-E9775BA38BBC}"/>
              </a:ext>
            </a:extLst>
          </p:cNvPr>
          <p:cNvGraphicFramePr>
            <a:graphicFrameLocks noChangeAspect="1"/>
          </p:cNvGraphicFramePr>
          <p:nvPr>
            <p:extLst>
              <p:ext uri="{D42A27DB-BD31-4B8C-83A1-F6EECF244321}">
                <p14:modId xmlns:p14="http://schemas.microsoft.com/office/powerpoint/2010/main" val="2872845315"/>
              </p:ext>
            </p:extLst>
          </p:nvPr>
        </p:nvGraphicFramePr>
        <p:xfrm>
          <a:off x="4744221" y="1981336"/>
          <a:ext cx="2942811" cy="2173784"/>
        </p:xfrm>
        <a:graphic>
          <a:graphicData uri="http://schemas.openxmlformats.org/presentationml/2006/ole">
            <mc:AlternateContent xmlns:mc="http://schemas.openxmlformats.org/markup-compatibility/2006">
              <mc:Choice xmlns:v="urn:schemas-microsoft-com:vml" Requires="v">
                <p:oleObj spid="_x0000_s3078" name="Image" r:id="rId5" imgW="3644280" imgH="2691720" progId="Photoshop.Image.16">
                  <p:embed/>
                </p:oleObj>
              </mc:Choice>
              <mc:Fallback>
                <p:oleObj name="Image" r:id="rId5" imgW="3644280" imgH="2691720" progId="Photoshop.Image.16">
                  <p:embed/>
                  <p:pic>
                    <p:nvPicPr>
                      <p:cNvPr id="3" name="Oggetto 2">
                        <a:extLst>
                          <a:ext uri="{FF2B5EF4-FFF2-40B4-BE49-F238E27FC236}">
                            <a16:creationId xmlns:a16="http://schemas.microsoft.com/office/drawing/2014/main" id="{8C844C60-3A02-4892-96C9-E9775BA38BBC}"/>
                          </a:ext>
                        </a:extLst>
                      </p:cNvPr>
                      <p:cNvPicPr/>
                      <p:nvPr/>
                    </p:nvPicPr>
                    <p:blipFill>
                      <a:blip r:embed="rId6"/>
                      <a:stretch>
                        <a:fillRect/>
                      </a:stretch>
                    </p:blipFill>
                    <p:spPr>
                      <a:xfrm>
                        <a:off x="4744221" y="1981336"/>
                        <a:ext cx="2942811" cy="2173784"/>
                      </a:xfrm>
                      <a:prstGeom prst="rect">
                        <a:avLst/>
                      </a:prstGeom>
                    </p:spPr>
                  </p:pic>
                </p:oleObj>
              </mc:Fallback>
            </mc:AlternateContent>
          </a:graphicData>
        </a:graphic>
      </p:graphicFrame>
      <p:graphicFrame>
        <p:nvGraphicFramePr>
          <p:cNvPr id="6" name="Oggetto 5">
            <a:extLst>
              <a:ext uri="{FF2B5EF4-FFF2-40B4-BE49-F238E27FC236}">
                <a16:creationId xmlns:a16="http://schemas.microsoft.com/office/drawing/2014/main" id="{C8A4F271-0A8B-46DC-95DA-0AAFCAE53933}"/>
              </a:ext>
            </a:extLst>
          </p:cNvPr>
          <p:cNvGraphicFramePr>
            <a:graphicFrameLocks noChangeAspect="1"/>
          </p:cNvGraphicFramePr>
          <p:nvPr>
            <p:extLst>
              <p:ext uri="{D42A27DB-BD31-4B8C-83A1-F6EECF244321}">
                <p14:modId xmlns:p14="http://schemas.microsoft.com/office/powerpoint/2010/main" val="4267661730"/>
              </p:ext>
            </p:extLst>
          </p:nvPr>
        </p:nvGraphicFramePr>
        <p:xfrm>
          <a:off x="4817236" y="4448802"/>
          <a:ext cx="2942812" cy="2173784"/>
        </p:xfrm>
        <a:graphic>
          <a:graphicData uri="http://schemas.openxmlformats.org/presentationml/2006/ole">
            <mc:AlternateContent xmlns:mc="http://schemas.openxmlformats.org/markup-compatibility/2006">
              <mc:Choice xmlns:v="urn:schemas-microsoft-com:vml" Requires="v">
                <p:oleObj spid="_x0000_s3079" name="Image" r:id="rId7" imgW="3644280" imgH="2691720" progId="Photoshop.Image.16">
                  <p:embed/>
                </p:oleObj>
              </mc:Choice>
              <mc:Fallback>
                <p:oleObj name="Image" r:id="rId7" imgW="3644280" imgH="2691720" progId="Photoshop.Image.16">
                  <p:embed/>
                  <p:pic>
                    <p:nvPicPr>
                      <p:cNvPr id="6" name="Oggetto 5">
                        <a:extLst>
                          <a:ext uri="{FF2B5EF4-FFF2-40B4-BE49-F238E27FC236}">
                            <a16:creationId xmlns:a16="http://schemas.microsoft.com/office/drawing/2014/main" id="{C8A4F271-0A8B-46DC-95DA-0AAFCAE53933}"/>
                          </a:ext>
                        </a:extLst>
                      </p:cNvPr>
                      <p:cNvPicPr/>
                      <p:nvPr/>
                    </p:nvPicPr>
                    <p:blipFill>
                      <a:blip r:embed="rId8"/>
                      <a:stretch>
                        <a:fillRect/>
                      </a:stretch>
                    </p:blipFill>
                    <p:spPr>
                      <a:xfrm>
                        <a:off x="4817236" y="4448802"/>
                        <a:ext cx="2942812" cy="2173784"/>
                      </a:xfrm>
                      <a:prstGeom prst="rect">
                        <a:avLst/>
                      </a:prstGeom>
                    </p:spPr>
                  </p:pic>
                </p:oleObj>
              </mc:Fallback>
            </mc:AlternateContent>
          </a:graphicData>
        </a:graphic>
      </p:graphicFrame>
      <p:sp>
        <p:nvSpPr>
          <p:cNvPr id="17" name="CasellaDiTesto 16">
            <a:extLst>
              <a:ext uri="{FF2B5EF4-FFF2-40B4-BE49-F238E27FC236}">
                <a16:creationId xmlns:a16="http://schemas.microsoft.com/office/drawing/2014/main" id="{948FC495-48C4-46EF-B37B-484192839423}"/>
              </a:ext>
            </a:extLst>
          </p:cNvPr>
          <p:cNvSpPr txBox="1"/>
          <p:nvPr/>
        </p:nvSpPr>
        <p:spPr>
          <a:xfrm>
            <a:off x="5563707" y="4315182"/>
            <a:ext cx="1646990" cy="267240"/>
          </a:xfrm>
          <a:prstGeom prst="rect">
            <a:avLst/>
          </a:prstGeom>
          <a:noFill/>
        </p:spPr>
        <p:txBody>
          <a:bodyPr wrap="square" rtlCol="0">
            <a:spAutoFit/>
          </a:bodyPr>
          <a:lstStyle/>
          <a:p>
            <a:r>
              <a:rPr lang="en-US" sz="1100" i="1" dirty="0">
                <a:solidFill>
                  <a:schemeClr val="bg2">
                    <a:lumMod val="25000"/>
                  </a:schemeClr>
                </a:solidFill>
              </a:rPr>
              <a:t>Sum of label heatmaps</a:t>
            </a:r>
            <a:endParaRPr lang="it-IT" sz="1100" i="1" dirty="0">
              <a:solidFill>
                <a:schemeClr val="bg2">
                  <a:lumMod val="25000"/>
                </a:schemeClr>
              </a:solidFill>
            </a:endParaRPr>
          </a:p>
        </p:txBody>
      </p:sp>
      <p:sp>
        <p:nvSpPr>
          <p:cNvPr id="16" name="CasellaDiTesto 15">
            <a:extLst>
              <a:ext uri="{FF2B5EF4-FFF2-40B4-BE49-F238E27FC236}">
                <a16:creationId xmlns:a16="http://schemas.microsoft.com/office/drawing/2014/main" id="{39E93BF6-30ED-4C37-A729-118A3CE60B63}"/>
              </a:ext>
            </a:extLst>
          </p:cNvPr>
          <p:cNvSpPr txBox="1"/>
          <p:nvPr/>
        </p:nvSpPr>
        <p:spPr>
          <a:xfrm>
            <a:off x="5434846" y="1805912"/>
            <a:ext cx="1904711" cy="261610"/>
          </a:xfrm>
          <a:prstGeom prst="rect">
            <a:avLst/>
          </a:prstGeom>
          <a:noFill/>
        </p:spPr>
        <p:txBody>
          <a:bodyPr wrap="square" rtlCol="0">
            <a:spAutoFit/>
          </a:bodyPr>
          <a:lstStyle/>
          <a:p>
            <a:r>
              <a:rPr lang="en-US" sz="1100" i="1" dirty="0">
                <a:solidFill>
                  <a:schemeClr val="bg2">
                    <a:lumMod val="25000"/>
                  </a:schemeClr>
                </a:solidFill>
              </a:rPr>
              <a:t>Sum of predicted heatmap</a:t>
            </a:r>
            <a:endParaRPr lang="it-IT" sz="1100" i="1" dirty="0">
              <a:solidFill>
                <a:schemeClr val="bg2">
                  <a:lumMod val="25000"/>
                </a:schemeClr>
              </a:solidFill>
            </a:endParaRPr>
          </a:p>
        </p:txBody>
      </p:sp>
      <p:sp>
        <p:nvSpPr>
          <p:cNvPr id="8" name="Rettangolo 7">
            <a:extLst>
              <a:ext uri="{FF2B5EF4-FFF2-40B4-BE49-F238E27FC236}">
                <a16:creationId xmlns:a16="http://schemas.microsoft.com/office/drawing/2014/main" id="{8A3764D8-6F83-5043-84E4-A76A71F67707}"/>
              </a:ext>
            </a:extLst>
          </p:cNvPr>
          <p:cNvSpPr/>
          <p:nvPr/>
        </p:nvSpPr>
        <p:spPr>
          <a:xfrm>
            <a:off x="1574464" y="5123062"/>
            <a:ext cx="102945" cy="127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5874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C10028-4966-432A-B762-1B46764CC342}"/>
              </a:ext>
            </a:extLst>
          </p:cNvPr>
          <p:cNvSpPr>
            <a:spLocks noGrp="1"/>
          </p:cNvSpPr>
          <p:nvPr>
            <p:ph type="title"/>
          </p:nvPr>
        </p:nvSpPr>
        <p:spPr>
          <a:xfrm>
            <a:off x="3974592" y="3429000"/>
            <a:ext cx="4242816" cy="640080"/>
          </a:xfrm>
        </p:spPr>
        <p:txBody>
          <a:bodyPr>
            <a:normAutofit/>
          </a:bodyPr>
          <a:lstStyle/>
          <a:p>
            <a:r>
              <a:rPr lang="it-IT" dirty="0" err="1">
                <a:solidFill>
                  <a:srgbClr val="D24726"/>
                </a:solidFill>
              </a:rPr>
              <a:t>Methods</a:t>
            </a:r>
            <a:r>
              <a:rPr lang="it-IT" dirty="0">
                <a:solidFill>
                  <a:srgbClr val="D24726"/>
                </a:solidFill>
              </a:rPr>
              <a:t> and models</a:t>
            </a:r>
          </a:p>
        </p:txBody>
      </p:sp>
    </p:spTree>
    <p:extLst>
      <p:ext uri="{BB962C8B-B14F-4D97-AF65-F5344CB8AC3E}">
        <p14:creationId xmlns:p14="http://schemas.microsoft.com/office/powerpoint/2010/main" val="3738189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5B0B49CA-1CB0-4A28-A4AA-30B529598772}"/>
              </a:ext>
            </a:extLst>
          </p:cNvPr>
          <p:cNvSpPr>
            <a:spLocks noGrp="1"/>
          </p:cNvSpPr>
          <p:nvPr>
            <p:ph type="title"/>
          </p:nvPr>
        </p:nvSpPr>
        <p:spPr>
          <a:xfrm>
            <a:off x="553656" y="338836"/>
            <a:ext cx="10251568" cy="640080"/>
          </a:xfrm>
        </p:spPr>
        <p:txBody>
          <a:bodyPr rtlCol="0">
            <a:noAutofit/>
          </a:bodyPr>
          <a:lstStyle/>
          <a:p>
            <a:r>
              <a:rPr lang="it-IT" sz="3600" dirty="0">
                <a:latin typeface="+mn-lt"/>
                <a:cs typeface="Calibri Light" panose="020F0302020204030204" pitchFamily="34" charset="0"/>
              </a:rPr>
              <a:t>Single-Input Single-Output model (SISO)</a:t>
            </a:r>
            <a:endParaRPr lang="it-IT" sz="3600" dirty="0">
              <a:latin typeface="+mn-lt"/>
            </a:endParaRPr>
          </a:p>
        </p:txBody>
      </p:sp>
      <p:pic>
        <p:nvPicPr>
          <p:cNvPr id="5" name="Segnaposto contenuto 4">
            <a:extLst>
              <a:ext uri="{FF2B5EF4-FFF2-40B4-BE49-F238E27FC236}">
                <a16:creationId xmlns:a16="http://schemas.microsoft.com/office/drawing/2014/main" id="{7C161E5D-0769-41BD-AC0B-DE4B9A41B3CD}"/>
              </a:ext>
            </a:extLst>
          </p:cNvPr>
          <p:cNvPicPr>
            <a:picLocks noChangeAspect="1"/>
          </p:cNvPicPr>
          <p:nvPr/>
        </p:nvPicPr>
        <p:blipFill>
          <a:blip r:embed="rId3"/>
          <a:stretch>
            <a:fillRect/>
          </a:stretch>
        </p:blipFill>
        <p:spPr>
          <a:xfrm>
            <a:off x="638400" y="1906762"/>
            <a:ext cx="10945051" cy="1526400"/>
          </a:xfrm>
          <a:prstGeom prst="rect">
            <a:avLst/>
          </a:prstGeom>
        </p:spPr>
      </p:pic>
      <p:sp>
        <p:nvSpPr>
          <p:cNvPr id="26" name="CasellaDiTesto 25">
            <a:extLst>
              <a:ext uri="{FF2B5EF4-FFF2-40B4-BE49-F238E27FC236}">
                <a16:creationId xmlns:a16="http://schemas.microsoft.com/office/drawing/2014/main" id="{1EC74CC6-9004-4B65-9BD0-BA79EA0F653E}"/>
              </a:ext>
            </a:extLst>
          </p:cNvPr>
          <p:cNvSpPr txBox="1"/>
          <p:nvPr/>
        </p:nvSpPr>
        <p:spPr>
          <a:xfrm>
            <a:off x="7675434" y="5767295"/>
            <a:ext cx="184731" cy="646331"/>
          </a:xfrm>
          <a:prstGeom prst="rect">
            <a:avLst/>
          </a:prstGeom>
          <a:noFill/>
        </p:spPr>
        <p:txBody>
          <a:bodyPr wrap="none" rtlCol="0">
            <a:spAutoFit/>
          </a:bodyPr>
          <a:lstStyle/>
          <a:p>
            <a:endParaRPr lang="it-IT" b="0" dirty="0"/>
          </a:p>
          <a:p>
            <a:endParaRPr lang="it-IT" dirty="0"/>
          </a:p>
        </p:txBody>
      </p:sp>
      <p:sp>
        <p:nvSpPr>
          <p:cNvPr id="35" name="CasellaDiTesto 34">
            <a:extLst>
              <a:ext uri="{FF2B5EF4-FFF2-40B4-BE49-F238E27FC236}">
                <a16:creationId xmlns:a16="http://schemas.microsoft.com/office/drawing/2014/main" id="{EDB99871-4B92-4346-AB82-FDC6E292AE8A}"/>
              </a:ext>
            </a:extLst>
          </p:cNvPr>
          <p:cNvSpPr txBox="1"/>
          <p:nvPr/>
        </p:nvSpPr>
        <p:spPr>
          <a:xfrm>
            <a:off x="774372" y="4522667"/>
            <a:ext cx="6497139" cy="1092607"/>
          </a:xfrm>
          <a:prstGeom prst="rect">
            <a:avLst/>
          </a:prstGeom>
          <a:noFill/>
          <a:ln w="9525">
            <a:solidFill>
              <a:srgbClr val="F5F5F5"/>
            </a:solidFill>
            <a:prstDash val="solid"/>
          </a:ln>
        </p:spPr>
        <p:txBody>
          <a:bodyPr wrap="square" rtlCol="0">
            <a:spAutoFit/>
          </a:bodyPr>
          <a:lstStyle/>
          <a:p>
            <a:pPr marL="342900" indent="-342900">
              <a:buFont typeface="Arial" panose="020B0604020202020204" pitchFamily="34" charset="0"/>
              <a:buChar char="•"/>
            </a:pPr>
            <a:r>
              <a:rPr lang="it-IT" sz="2000" dirty="0" err="1">
                <a:solidFill>
                  <a:schemeClr val="bg2">
                    <a:lumMod val="25000"/>
                  </a:schemeClr>
                </a:solidFill>
                <a:cs typeface="Calibri Light" panose="020F0302020204030204" pitchFamily="34" charset="0"/>
              </a:rPr>
              <a:t>Trainable</a:t>
            </a:r>
            <a:r>
              <a:rPr lang="it-IT" sz="2000" dirty="0">
                <a:solidFill>
                  <a:schemeClr val="bg2">
                    <a:lumMod val="25000"/>
                  </a:schemeClr>
                </a:solidFill>
                <a:cs typeface="Calibri Light" panose="020F0302020204030204" pitchFamily="34" charset="0"/>
              </a:rPr>
              <a:t> </a:t>
            </a:r>
            <a:r>
              <a:rPr lang="it-IT" sz="2000" dirty="0" err="1">
                <a:solidFill>
                  <a:schemeClr val="bg2">
                    <a:lumMod val="25000"/>
                  </a:schemeClr>
                </a:solidFill>
                <a:cs typeface="Calibri Light" panose="020F0302020204030204" pitchFamily="34" charset="0"/>
              </a:rPr>
              <a:t>parameters</a:t>
            </a:r>
            <a:r>
              <a:rPr lang="it-IT" sz="2000" dirty="0">
                <a:solidFill>
                  <a:schemeClr val="bg2">
                    <a:lumMod val="25000"/>
                  </a:schemeClr>
                </a:solidFill>
                <a:cs typeface="Calibri Light" panose="020F0302020204030204" pitchFamily="34" charset="0"/>
              </a:rPr>
              <a:t> = 218.592</a:t>
            </a:r>
          </a:p>
          <a:p>
            <a:pPr marL="342900" indent="-342900">
              <a:buFont typeface="Arial" panose="020B0604020202020204" pitchFamily="34" charset="0"/>
              <a:buChar char="•"/>
            </a:pPr>
            <a:r>
              <a:rPr lang="it-IT" sz="2000" dirty="0">
                <a:solidFill>
                  <a:schemeClr val="bg2">
                    <a:lumMod val="25000"/>
                  </a:schemeClr>
                </a:solidFill>
                <a:cs typeface="Calibri Light" panose="020F0302020204030204" pitchFamily="34" charset="0"/>
              </a:rPr>
              <a:t>Loss </a:t>
            </a:r>
            <a:r>
              <a:rPr lang="it-IT" sz="2000" dirty="0" err="1">
                <a:solidFill>
                  <a:schemeClr val="bg2">
                    <a:lumMod val="25000"/>
                  </a:schemeClr>
                </a:solidFill>
                <a:cs typeface="Calibri Light" panose="020F0302020204030204" pitchFamily="34" charset="0"/>
              </a:rPr>
              <a:t>function</a:t>
            </a:r>
            <a:r>
              <a:rPr lang="it-IT" sz="2000" dirty="0">
                <a:solidFill>
                  <a:schemeClr val="bg2">
                    <a:lumMod val="25000"/>
                  </a:schemeClr>
                </a:solidFill>
                <a:cs typeface="Calibri Light" panose="020F0302020204030204" pitchFamily="34" charset="0"/>
              </a:rPr>
              <a:t> = </a:t>
            </a:r>
            <a:r>
              <a:rPr lang="it-IT" sz="2000" dirty="0" err="1">
                <a:solidFill>
                  <a:schemeClr val="bg2">
                    <a:lumMod val="25000"/>
                  </a:schemeClr>
                </a:solidFill>
                <a:cs typeface="Calibri Light" panose="020F0302020204030204" pitchFamily="34" charset="0"/>
              </a:rPr>
              <a:t>Mean</a:t>
            </a:r>
            <a:r>
              <a:rPr lang="it-IT" sz="2000" dirty="0">
                <a:solidFill>
                  <a:schemeClr val="bg2">
                    <a:lumMod val="25000"/>
                  </a:schemeClr>
                </a:solidFill>
                <a:cs typeface="Calibri Light" panose="020F0302020204030204" pitchFamily="34" charset="0"/>
              </a:rPr>
              <a:t> </a:t>
            </a:r>
            <a:r>
              <a:rPr lang="it-IT" sz="2000" dirty="0" err="1">
                <a:solidFill>
                  <a:schemeClr val="bg2">
                    <a:lumMod val="25000"/>
                  </a:schemeClr>
                </a:solidFill>
                <a:cs typeface="Calibri Light" panose="020F0302020204030204" pitchFamily="34" charset="0"/>
              </a:rPr>
              <a:t>Squared</a:t>
            </a:r>
            <a:r>
              <a:rPr lang="it-IT" sz="2000" dirty="0">
                <a:solidFill>
                  <a:schemeClr val="bg2">
                    <a:lumMod val="25000"/>
                  </a:schemeClr>
                </a:solidFill>
                <a:cs typeface="Calibri Light" panose="020F0302020204030204" pitchFamily="34" charset="0"/>
              </a:rPr>
              <a:t> </a:t>
            </a:r>
            <a:r>
              <a:rPr lang="it-IT" sz="2000" dirty="0" err="1">
                <a:solidFill>
                  <a:schemeClr val="bg2">
                    <a:lumMod val="25000"/>
                  </a:schemeClr>
                </a:solidFill>
                <a:cs typeface="Calibri Light" panose="020F0302020204030204" pitchFamily="34" charset="0"/>
              </a:rPr>
              <a:t>Error</a:t>
            </a:r>
            <a:endParaRPr lang="it-IT" sz="2000" dirty="0">
              <a:solidFill>
                <a:schemeClr val="bg2">
                  <a:lumMod val="25000"/>
                </a:schemeClr>
              </a:solidFill>
              <a:cs typeface="Calibri Light" panose="020F0302020204030204" pitchFamily="34" charset="0"/>
            </a:endParaRPr>
          </a:p>
          <a:p>
            <a:pPr marL="342900" indent="-342900">
              <a:spcBef>
                <a:spcPts val="600"/>
              </a:spcBef>
              <a:buFont typeface="Arial" panose="020B0604020202020204" pitchFamily="34" charset="0"/>
              <a:buChar char="•"/>
            </a:pPr>
            <a:r>
              <a:rPr lang="it-IT" sz="2000" dirty="0" err="1">
                <a:solidFill>
                  <a:schemeClr val="bg2">
                    <a:lumMod val="25000"/>
                  </a:schemeClr>
                </a:solidFill>
                <a:cs typeface="Calibri Light" panose="020F0302020204030204" pitchFamily="34" charset="0"/>
              </a:rPr>
              <a:t>Optimizer</a:t>
            </a:r>
            <a:r>
              <a:rPr lang="it-IT" sz="2000" dirty="0">
                <a:solidFill>
                  <a:schemeClr val="bg2">
                    <a:lumMod val="25000"/>
                  </a:schemeClr>
                </a:solidFill>
                <a:cs typeface="Calibri Light" panose="020F0302020204030204" pitchFamily="34" charset="0"/>
              </a:rPr>
              <a:t> = </a:t>
            </a:r>
            <a:r>
              <a:rPr lang="it-IT" sz="2000" dirty="0" err="1">
                <a:solidFill>
                  <a:schemeClr val="bg2">
                    <a:lumMod val="25000"/>
                  </a:schemeClr>
                </a:solidFill>
                <a:cs typeface="Calibri Light" panose="020F0302020204030204" pitchFamily="34" charset="0"/>
              </a:rPr>
              <a:t>RMSProp</a:t>
            </a:r>
            <a:endParaRPr lang="it-IT" dirty="0">
              <a:solidFill>
                <a:schemeClr val="bg2">
                  <a:lumMod val="25000"/>
                </a:schemeClr>
              </a:solidFill>
              <a:cs typeface="Calibri Light" panose="020F0302020204030204" pitchFamily="34" charset="0"/>
            </a:endParaRPr>
          </a:p>
        </p:txBody>
      </p:sp>
    </p:spTree>
    <p:extLst>
      <p:ext uri="{BB962C8B-B14F-4D97-AF65-F5344CB8AC3E}">
        <p14:creationId xmlns:p14="http://schemas.microsoft.com/office/powerpoint/2010/main" val="1203473727"/>
      </p:ext>
    </p:extLst>
  </p:cSld>
  <p:clrMapOvr>
    <a:masterClrMapping/>
  </p:clrMapOvr>
</p:sld>
</file>

<file path=ppt/theme/theme1.xml><?xml version="1.0" encoding="utf-8"?>
<a:theme xmlns:a="http://schemas.openxmlformats.org/drawingml/2006/main" name="DocBenvenut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715145_TF10001108.potx" id="{66E9F1A0-49EC-4038-8270-22AD7F47D240}" vid="{86F9DE1D-8072-420B-AE53-65C44E93AB7B}"/>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0FD747C9D860D04695142B8D2E37C1B4" ma:contentTypeVersion="0" ma:contentTypeDescription="Creare un nuovo documento." ma:contentTypeScope="" ma:versionID="a866aef4abb95371256ea10e8078d5ca">
  <xsd:schema xmlns:xsd="http://www.w3.org/2001/XMLSchema" xmlns:xs="http://www.w3.org/2001/XMLSchema" xmlns:p="http://schemas.microsoft.com/office/2006/metadata/properties" targetNamespace="http://schemas.microsoft.com/office/2006/metadata/properties" ma:root="true" ma:fieldsID="4ea373c70dcfdb0a3329420882916a0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E8C63A-4744-4DE4-BB49-0FF0B5375C60}">
  <ds:schemaRefs>
    <ds:schemaRef ds:uri="http://schemas.microsoft.com/sharepoint/v3/contenttype/forms"/>
  </ds:schemaRefs>
</ds:datastoreItem>
</file>

<file path=customXml/itemProps2.xml><?xml version="1.0" encoding="utf-8"?>
<ds:datastoreItem xmlns:ds="http://schemas.openxmlformats.org/officeDocument/2006/customXml" ds:itemID="{3DFFB977-E051-4011-94DF-FFF4E819486F}"/>
</file>

<file path=customXml/itemProps3.xml><?xml version="1.0" encoding="utf-8"?>
<ds:datastoreItem xmlns:ds="http://schemas.openxmlformats.org/officeDocument/2006/customXml" ds:itemID="{950072C5-DDE0-4258-BA7A-4D4B80DFA632}">
  <ds:schemaRefs>
    <ds:schemaRef ds:uri="http://www.w3.org/XML/1998/namespace"/>
    <ds:schemaRef ds:uri="http://purl.org/dc/terms/"/>
    <ds:schemaRef ds:uri="http://schemas.microsoft.com/office/2006/documentManagement/types"/>
    <ds:schemaRef ds:uri="ff5a5868-af0a-410c-839e-8d12f9bbae36"/>
    <ds:schemaRef ds:uri="http://schemas.microsoft.com/office/2006/metadata/properties"/>
    <ds:schemaRef ds:uri="http://purl.org/dc/elements/1.1/"/>
    <ds:schemaRef ds:uri="http://purl.org/dc/dcmityp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Benvenuto in PowerPoint 2016</Template>
  <TotalTime>0</TotalTime>
  <Words>1834</Words>
  <Application>Microsoft Macintosh PowerPoint</Application>
  <PresentationFormat>Widescreen</PresentationFormat>
  <Paragraphs>257</Paragraphs>
  <Slides>24</Slides>
  <Notes>15</Notes>
  <HiddenSlides>1</HiddenSlides>
  <MMClips>0</MMClips>
  <ScaleCrop>false</ScaleCrop>
  <HeadingPairs>
    <vt:vector size="8" baseType="variant">
      <vt:variant>
        <vt:lpstr>Caratteri utilizzati</vt:lpstr>
      </vt:variant>
      <vt:variant>
        <vt:i4>6</vt:i4>
      </vt:variant>
      <vt:variant>
        <vt:lpstr>Tema</vt:lpstr>
      </vt:variant>
      <vt:variant>
        <vt:i4>2</vt:i4>
      </vt:variant>
      <vt:variant>
        <vt:lpstr>Server OLE incorporati</vt:lpstr>
      </vt:variant>
      <vt:variant>
        <vt:i4>1</vt:i4>
      </vt:variant>
      <vt:variant>
        <vt:lpstr>Titoli diapositive</vt:lpstr>
      </vt:variant>
      <vt:variant>
        <vt:i4>24</vt:i4>
      </vt:variant>
    </vt:vector>
  </HeadingPairs>
  <TitlesOfParts>
    <vt:vector size="33" baseType="lpstr">
      <vt:lpstr>Arial</vt:lpstr>
      <vt:lpstr>Calibri</vt:lpstr>
      <vt:lpstr>Calibri Light</vt:lpstr>
      <vt:lpstr>Cambria Math</vt:lpstr>
      <vt:lpstr>Segoe UI</vt:lpstr>
      <vt:lpstr>Segoe UI Light</vt:lpstr>
      <vt:lpstr>DocBenvenuto</vt:lpstr>
      <vt:lpstr>Tema di Office</vt:lpstr>
      <vt:lpstr>Image</vt:lpstr>
      <vt:lpstr>Università Politecnica delle Marche</vt:lpstr>
      <vt:lpstr>Human Pose Estimation</vt:lpstr>
      <vt:lpstr>Introduction</vt:lpstr>
      <vt:lpstr>State-of-the-Art</vt:lpstr>
      <vt:lpstr>Dataset and preprocessing</vt:lpstr>
      <vt:lpstr>Dataset</vt:lpstr>
      <vt:lpstr>Event preprocessing</vt:lpstr>
      <vt:lpstr>Methods and models</vt:lpstr>
      <vt:lpstr>Single-Input Single-Output model (SISO)</vt:lpstr>
      <vt:lpstr>Multi-Input Multi-Output model (MIMO)</vt:lpstr>
      <vt:lpstr>Presentazione standard di PowerPoint</vt:lpstr>
      <vt:lpstr>Data generator</vt:lpstr>
      <vt:lpstr>Data generator</vt:lpstr>
      <vt:lpstr>Presentazione standard di PowerPoint</vt:lpstr>
      <vt:lpstr>Testing</vt:lpstr>
      <vt:lpstr>3D Triangulation</vt:lpstr>
      <vt:lpstr>Confidence mechanism</vt:lpstr>
      <vt:lpstr>Results</vt:lpstr>
      <vt:lpstr>Results </vt:lpstr>
      <vt:lpstr>Results</vt:lpstr>
      <vt:lpstr>Discussions and conclusions</vt:lpstr>
      <vt:lpstr>Discussions &amp; Conclusions</vt:lpstr>
      <vt:lpstr>Thanks for your attention</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2020-09-24T14:59:43Z</dcterms:created>
  <dcterms:modified xsi:type="dcterms:W3CDTF">2020-10-12T10:12:16Z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0x0101000FD747C9D860D04695142B8D2E37C1B4</vt:lpwstr>
  </property>
</Properties>
</file>